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3"/>
  </p:notesMasterIdLst>
  <p:handoutMasterIdLst>
    <p:handoutMasterId r:id="rId44"/>
  </p:handoutMasterIdLst>
  <p:sldIdLst>
    <p:sldId id="676" r:id="rId2"/>
    <p:sldId id="714" r:id="rId3"/>
    <p:sldId id="715" r:id="rId4"/>
    <p:sldId id="709" r:id="rId5"/>
    <p:sldId id="712" r:id="rId6"/>
    <p:sldId id="710" r:id="rId7"/>
    <p:sldId id="643" r:id="rId8"/>
    <p:sldId id="713" r:id="rId9"/>
    <p:sldId id="711" r:id="rId10"/>
    <p:sldId id="716" r:id="rId11"/>
    <p:sldId id="662" r:id="rId12"/>
    <p:sldId id="645" r:id="rId13"/>
    <p:sldId id="717" r:id="rId14"/>
    <p:sldId id="718" r:id="rId15"/>
    <p:sldId id="719" r:id="rId16"/>
    <p:sldId id="720" r:id="rId17"/>
    <p:sldId id="721" r:id="rId18"/>
    <p:sldId id="689" r:id="rId19"/>
    <p:sldId id="722" r:id="rId20"/>
    <p:sldId id="690" r:id="rId21"/>
    <p:sldId id="732" r:id="rId22"/>
    <p:sldId id="735" r:id="rId23"/>
    <p:sldId id="725" r:id="rId24"/>
    <p:sldId id="726" r:id="rId25"/>
    <p:sldId id="727" r:id="rId26"/>
    <p:sldId id="694" r:id="rId27"/>
    <p:sldId id="697" r:id="rId28"/>
    <p:sldId id="695" r:id="rId29"/>
    <p:sldId id="698" r:id="rId30"/>
    <p:sldId id="699" r:id="rId31"/>
    <p:sldId id="700" r:id="rId32"/>
    <p:sldId id="705" r:id="rId33"/>
    <p:sldId id="729" r:id="rId34"/>
    <p:sldId id="730" r:id="rId35"/>
    <p:sldId id="728" r:id="rId36"/>
    <p:sldId id="736" r:id="rId37"/>
    <p:sldId id="673" r:id="rId38"/>
    <p:sldId id="706" r:id="rId39"/>
    <p:sldId id="733" r:id="rId40"/>
    <p:sldId id="734" r:id="rId41"/>
    <p:sldId id="581"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charset="0"/>
        <a:ea typeface="宋体" charset="0"/>
        <a:cs typeface="+mn-cs"/>
      </a:defRPr>
    </a:lvl1pPr>
    <a:lvl2pPr marL="457200" algn="l" rtl="0" fontAlgn="base">
      <a:spcBef>
        <a:spcPct val="0"/>
      </a:spcBef>
      <a:spcAft>
        <a:spcPct val="0"/>
      </a:spcAft>
      <a:defRPr kern="1200">
        <a:solidFill>
          <a:schemeClr val="tx1"/>
        </a:solidFill>
        <a:latin typeface="Verdana" charset="0"/>
        <a:ea typeface="宋体" charset="0"/>
        <a:cs typeface="+mn-cs"/>
      </a:defRPr>
    </a:lvl2pPr>
    <a:lvl3pPr marL="914400" algn="l" rtl="0" fontAlgn="base">
      <a:spcBef>
        <a:spcPct val="0"/>
      </a:spcBef>
      <a:spcAft>
        <a:spcPct val="0"/>
      </a:spcAft>
      <a:defRPr kern="1200">
        <a:solidFill>
          <a:schemeClr val="tx1"/>
        </a:solidFill>
        <a:latin typeface="Verdana" charset="0"/>
        <a:ea typeface="宋体" charset="0"/>
        <a:cs typeface="+mn-cs"/>
      </a:defRPr>
    </a:lvl3pPr>
    <a:lvl4pPr marL="1371600" algn="l" rtl="0" fontAlgn="base">
      <a:spcBef>
        <a:spcPct val="0"/>
      </a:spcBef>
      <a:spcAft>
        <a:spcPct val="0"/>
      </a:spcAft>
      <a:defRPr kern="1200">
        <a:solidFill>
          <a:schemeClr val="tx1"/>
        </a:solidFill>
        <a:latin typeface="Verdana" charset="0"/>
        <a:ea typeface="宋体" charset="0"/>
        <a:cs typeface="+mn-cs"/>
      </a:defRPr>
    </a:lvl4pPr>
    <a:lvl5pPr marL="1828800" algn="l" rtl="0" fontAlgn="base">
      <a:spcBef>
        <a:spcPct val="0"/>
      </a:spcBef>
      <a:spcAft>
        <a:spcPct val="0"/>
      </a:spcAft>
      <a:defRPr kern="1200">
        <a:solidFill>
          <a:schemeClr val="tx1"/>
        </a:solidFill>
        <a:latin typeface="Verdana" charset="0"/>
        <a:ea typeface="宋体" charset="0"/>
        <a:cs typeface="+mn-cs"/>
      </a:defRPr>
    </a:lvl5pPr>
    <a:lvl6pPr marL="2286000" algn="l" defTabSz="914400" rtl="0" eaLnBrk="1" latinLnBrk="0" hangingPunct="1">
      <a:defRPr kern="1200">
        <a:solidFill>
          <a:schemeClr val="tx1"/>
        </a:solidFill>
        <a:latin typeface="Verdana" charset="0"/>
        <a:ea typeface="宋体" charset="0"/>
        <a:cs typeface="+mn-cs"/>
      </a:defRPr>
    </a:lvl6pPr>
    <a:lvl7pPr marL="2743200" algn="l" defTabSz="914400" rtl="0" eaLnBrk="1" latinLnBrk="0" hangingPunct="1">
      <a:defRPr kern="1200">
        <a:solidFill>
          <a:schemeClr val="tx1"/>
        </a:solidFill>
        <a:latin typeface="Verdana" charset="0"/>
        <a:ea typeface="宋体" charset="0"/>
        <a:cs typeface="+mn-cs"/>
      </a:defRPr>
    </a:lvl7pPr>
    <a:lvl8pPr marL="3200400" algn="l" defTabSz="914400" rtl="0" eaLnBrk="1" latinLnBrk="0" hangingPunct="1">
      <a:defRPr kern="1200">
        <a:solidFill>
          <a:schemeClr val="tx1"/>
        </a:solidFill>
        <a:latin typeface="Verdana" charset="0"/>
        <a:ea typeface="宋体" charset="0"/>
        <a:cs typeface="+mn-cs"/>
      </a:defRPr>
    </a:lvl8pPr>
    <a:lvl9pPr marL="3657600" algn="l" defTabSz="914400" rtl="0" eaLnBrk="1" latinLnBrk="0" hangingPunct="1">
      <a:defRPr kern="1200">
        <a:solidFill>
          <a:schemeClr val="tx1"/>
        </a:solidFill>
        <a:latin typeface="Verdana" charset="0"/>
        <a:ea typeface="宋体"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66FF33"/>
    <a:srgbClr val="FF9900"/>
    <a:srgbClr val="FFFF6D"/>
    <a:srgbClr val="FF0000"/>
    <a:srgbClr val="CC0000"/>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75" autoAdjust="0"/>
    <p:restoredTop sz="86617" autoAdjust="0"/>
  </p:normalViewPr>
  <p:slideViewPr>
    <p:cSldViewPr>
      <p:cViewPr>
        <p:scale>
          <a:sx n="75" d="100"/>
          <a:sy n="75" d="100"/>
        </p:scale>
        <p:origin x="-446" y="14"/>
      </p:cViewPr>
      <p:guideLst>
        <p:guide orient="horz" pos="2160"/>
        <p:guide pos="2880"/>
      </p:guideLst>
    </p:cSldViewPr>
  </p:slideViewPr>
  <p:outlineViewPr>
    <p:cViewPr>
      <p:scale>
        <a:sx n="33" d="100"/>
        <a:sy n="33" d="100"/>
      </p:scale>
      <p:origin x="0" y="-10552"/>
    </p:cViewPr>
  </p:outlineViewPr>
  <p:notesTextViewPr>
    <p:cViewPr>
      <p:scale>
        <a:sx n="100" d="100"/>
        <a:sy n="100" d="100"/>
      </p:scale>
      <p:origin x="0" y="0"/>
    </p:cViewPr>
  </p:notesTextViewPr>
  <p:sorterViewPr>
    <p:cViewPr>
      <p:scale>
        <a:sx n="66" d="100"/>
        <a:sy n="66" d="100"/>
      </p:scale>
      <p:origin x="0" y="4824"/>
    </p:cViewPr>
  </p:sorterViewPr>
  <p:notesViewPr>
    <p:cSldViewPr>
      <p:cViewPr varScale="1">
        <p:scale>
          <a:sx n="47" d="100"/>
          <a:sy n="47" d="100"/>
        </p:scale>
        <p:origin x="-2380"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zh-CN" altLang="en-US"/>
          </a:p>
        </p:txBody>
      </p:sp>
      <p:sp>
        <p:nvSpPr>
          <p:cNvPr id="29593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29594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29594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CE396C80-AE83-4241-B22C-18438FB67EF9}" type="slidenum">
              <a:rPr lang="zh-CN" altLang="en-US"/>
              <a:pPr/>
              <a:t>‹#›</a:t>
            </a:fld>
            <a:endParaRPr lang="en-US" altLang="zh-CN"/>
          </a:p>
        </p:txBody>
      </p:sp>
    </p:spTree>
    <p:extLst>
      <p:ext uri="{BB962C8B-B14F-4D97-AF65-F5344CB8AC3E}">
        <p14:creationId xmlns:p14="http://schemas.microsoft.com/office/powerpoint/2010/main" xmlns="" val="178069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zh-CN" altLang="en-US"/>
          </a:p>
        </p:txBody>
      </p:sp>
      <p:sp>
        <p:nvSpPr>
          <p:cNvPr id="137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1016D66-CF9D-A14B-B70B-AAB1212821EC}" type="slidenum">
              <a:rPr lang="zh-CN" altLang="en-US"/>
              <a:pPr/>
              <a:t>‹#›</a:t>
            </a:fld>
            <a:endParaRPr lang="en-US" altLang="zh-CN"/>
          </a:p>
        </p:txBody>
      </p:sp>
    </p:spTree>
    <p:extLst>
      <p:ext uri="{BB962C8B-B14F-4D97-AF65-F5344CB8AC3E}">
        <p14:creationId xmlns:p14="http://schemas.microsoft.com/office/powerpoint/2010/main" xmlns="" val="1889947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Good morning everyone.</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My name is </a:t>
            </a:r>
            <a:r>
              <a:rPr lang="en-US" altLang="zh-CN" sz="1200" kern="1200" dirty="0" err="1" smtClean="0">
                <a:solidFill>
                  <a:schemeClr val="tx1"/>
                </a:solidFill>
                <a:effectLst/>
                <a:latin typeface="Arial" charset="0"/>
                <a:ea typeface="宋体" pitchFamily="2" charset="-122"/>
                <a:cs typeface="+mn-cs"/>
              </a:rPr>
              <a:t>Haibo</a:t>
            </a:r>
            <a:r>
              <a:rPr lang="en-US" altLang="zh-CN" sz="1200" kern="1200" dirty="0" smtClean="0">
                <a:solidFill>
                  <a:schemeClr val="tx1"/>
                </a:solidFill>
                <a:effectLst/>
                <a:latin typeface="Arial" charset="0"/>
                <a:ea typeface="宋体" pitchFamily="2" charset="-122"/>
                <a:cs typeface="+mn-cs"/>
              </a:rPr>
              <a:t> Cheng, I am from Peking University, in Beijing, China.</a:t>
            </a:r>
            <a:endParaRPr lang="zh-CN" altLang="en-US" sz="1200" kern="1200" dirty="0" smtClean="0">
              <a:solidFill>
                <a:schemeClr val="tx1"/>
              </a:solidFill>
              <a:effectLst/>
              <a:latin typeface="Arial" charset="0"/>
              <a:ea typeface="宋体" pitchFamily="2" charset="-122"/>
              <a:cs typeface="+mn-cs"/>
            </a:endParaRPr>
          </a:p>
          <a:p>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Today, on behalf of our team, I am honored to have the opportunity to present our recent work, called “</a:t>
            </a:r>
            <a:r>
              <a:rPr lang="en-US" altLang="zh-CN" sz="1200" kern="1200" dirty="0" err="1" smtClean="0">
                <a:solidFill>
                  <a:schemeClr val="tx1"/>
                </a:solidFill>
                <a:effectLst/>
                <a:latin typeface="Arial" charset="0"/>
                <a:ea typeface="宋体" pitchFamily="2" charset="-122"/>
                <a:cs typeface="+mn-cs"/>
              </a:rPr>
              <a:t>FuzzyPSM</a:t>
            </a:r>
            <a:r>
              <a:rPr lang="en-US" altLang="zh-CN" sz="1200" kern="1200" dirty="0" smtClean="0">
                <a:solidFill>
                  <a:schemeClr val="tx1"/>
                </a:solidFill>
                <a:effectLst/>
                <a:latin typeface="Arial" charset="0"/>
                <a:ea typeface="宋体" pitchFamily="2" charset="-122"/>
                <a:cs typeface="+mn-cs"/>
              </a:rPr>
              <a:t>: A New Password Strength Meter Using Fuzzy Probabilistic Context-Free Grammars”, a study on the security of human passwords.</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5018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C464EC67-05AB-1A48-A543-72C29C429D95}" type="slidenum">
              <a:rPr lang="zh-CN" altLang="en-US">
                <a:latin typeface="Arial" charset="0"/>
              </a:rPr>
              <a:pPr eaLnBrk="1" hangingPunct="1"/>
              <a:t>1</a:t>
            </a:fld>
            <a:endParaRPr lang="en-US" altLang="zh-CN">
              <a:latin typeface="Arial" charset="0"/>
            </a:endParaRPr>
          </a:p>
        </p:txBody>
      </p:sp>
    </p:spTree>
    <p:extLst>
      <p:ext uri="{BB962C8B-B14F-4D97-AF65-F5344CB8AC3E}">
        <p14:creationId xmlns:p14="http://schemas.microsoft.com/office/powerpoint/2010/main" xmlns="" val="70939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To answer the question, we made a survey on how users create their passwords. This survey contains</a:t>
            </a:r>
            <a:r>
              <a:rPr lang="en-US" altLang="zh-CN" sz="1200" kern="1200" baseline="0" dirty="0" smtClean="0">
                <a:solidFill>
                  <a:schemeClr val="tx1"/>
                </a:solidFill>
                <a:effectLst/>
                <a:latin typeface="Arial" charset="0"/>
                <a:ea typeface="宋体" pitchFamily="2" charset="-122"/>
                <a:cs typeface="+mn-cs"/>
              </a:rPr>
              <a:t> </a:t>
            </a:r>
            <a:r>
              <a:rPr lang="en-US" altLang="zh-CN" sz="1200" kern="1200" dirty="0" smtClean="0">
                <a:solidFill>
                  <a:schemeClr val="tx1"/>
                </a:solidFill>
                <a:effectLst/>
                <a:latin typeface="Arial" charset="0"/>
                <a:ea typeface="宋体" pitchFamily="2" charset="-122"/>
                <a:cs typeface="+mn-cs"/>
              </a:rPr>
              <a:t>35 questions in all.</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We send this survey to our friends and classmates, ask them to fill in the questions, and ask them to send the survey to their friends.</a:t>
            </a:r>
          </a:p>
          <a:p>
            <a:r>
              <a:rPr lang="en-US" altLang="zh-CN" sz="1200" kern="1200" dirty="0" smtClean="0">
                <a:solidFill>
                  <a:schemeClr val="tx1"/>
                </a:solidFill>
                <a:effectLst/>
                <a:latin typeface="Arial" charset="0"/>
                <a:ea typeface="宋体" pitchFamily="2" charset="-122"/>
                <a:cs typeface="+mn-cs"/>
              </a:rPr>
              <a:t>Finally,</a:t>
            </a:r>
            <a:r>
              <a:rPr lang="en-US" altLang="zh-CN" sz="1200" kern="1200" baseline="0" dirty="0" smtClean="0">
                <a:solidFill>
                  <a:schemeClr val="tx1"/>
                </a:solidFill>
                <a:effectLst/>
                <a:latin typeface="Arial" charset="0"/>
                <a:ea typeface="宋体" pitchFamily="2" charset="-122"/>
                <a:cs typeface="+mn-cs"/>
              </a:rPr>
              <a:t> we get </a:t>
            </a:r>
            <a:r>
              <a:rPr lang="en-US" altLang="zh-CN" dirty="0" smtClean="0"/>
              <a:t>442 effective responses.</a:t>
            </a:r>
            <a:endParaRPr lang="zh-CN" altLang="zh-CN" sz="1200" kern="1200" dirty="0">
              <a:solidFill>
                <a:schemeClr val="tx1"/>
              </a:solidFill>
              <a:effectLst/>
              <a:latin typeface="Arial" charset="0"/>
              <a:ea typeface="宋体" pitchFamily="2" charset="-122"/>
              <a:cs typeface="+mn-cs"/>
            </a:endParaRPr>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11</a:t>
            </a:fld>
            <a:endParaRPr lang="en-US" altLang="zh-CN"/>
          </a:p>
        </p:txBody>
      </p:sp>
    </p:spTree>
    <p:extLst>
      <p:ext uri="{BB962C8B-B14F-4D97-AF65-F5344CB8AC3E}">
        <p14:creationId xmlns:p14="http://schemas.microsoft.com/office/powerpoint/2010/main" xmlns="" val="1486235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The participants are not sample from all Chinese website users. So the result is biased.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 participants of our survey are younger and get higher education. </a:t>
            </a:r>
            <a:endParaRPr lang="zh-CN" altLang="zh-CN" sz="1200" kern="1200" dirty="0" smtClean="0">
              <a:solidFill>
                <a:schemeClr val="tx1"/>
              </a:solidFill>
              <a:effectLst/>
              <a:latin typeface="Arial" charset="0"/>
              <a:ea typeface="宋体" pitchFamily="2" charset="-122"/>
              <a:cs typeface="+mn-cs"/>
            </a:endParaRPr>
          </a:p>
          <a:p>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So participants may be more familiar with Internet, their passwords may be stronger. If they make some mistakes on password, normal user may make more mistakes.</a:t>
            </a:r>
            <a:endParaRPr lang="zh-CN" altLang="zh-CN" sz="1200" kern="1200" dirty="0">
              <a:solidFill>
                <a:schemeClr val="tx1"/>
              </a:solidFill>
              <a:effectLst/>
              <a:latin typeface="Arial" charset="0"/>
              <a:ea typeface="宋体" pitchFamily="2" charset="-122"/>
              <a:cs typeface="+mn-cs"/>
            </a:endParaRPr>
          </a:p>
        </p:txBody>
      </p:sp>
      <p:sp>
        <p:nvSpPr>
          <p:cNvPr id="5120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5579073E-56E4-5847-9D40-B78915C9DE62}" type="slidenum">
              <a:rPr lang="zh-CN" altLang="en-US">
                <a:latin typeface="Arial" charset="0"/>
              </a:rPr>
              <a:pPr eaLnBrk="1" hangingPunct="1"/>
              <a:t>12</a:t>
            </a:fld>
            <a:endParaRPr lang="en-US" altLang="zh-CN">
              <a:latin typeface="Arial" charset="0"/>
            </a:endParaRPr>
          </a:p>
        </p:txBody>
      </p:sp>
    </p:spTree>
    <p:extLst>
      <p:ext uri="{BB962C8B-B14F-4D97-AF65-F5344CB8AC3E}">
        <p14:creationId xmlns:p14="http://schemas.microsoft.com/office/powerpoint/2010/main" xmlns="" val="49170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On the Internet, email is the most basic account. Some websites require the users provide email as username.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So the password of email is one of the most important password.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In our survey, we ask the participants how do you create a password of an email account that will be frequently used?</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77% participants reuse or modify an existing one.</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13</a:t>
            </a:fld>
            <a:endParaRPr lang="en-US" altLang="zh-CN"/>
          </a:p>
        </p:txBody>
      </p:sp>
    </p:spTree>
    <p:extLst>
      <p:ext uri="{BB962C8B-B14F-4D97-AF65-F5344CB8AC3E}">
        <p14:creationId xmlns:p14="http://schemas.microsoft.com/office/powerpoint/2010/main" xmlns="" val="184073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Next we ask how similarities between the new password and the existing one?</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60% are the same or very similar; 20% are </a:t>
            </a:r>
            <a:r>
              <a:rPr lang="en-US" altLang="zh-CN" sz="1200" kern="1200" dirty="0" err="1" smtClean="0">
                <a:solidFill>
                  <a:schemeClr val="tx1"/>
                </a:solidFill>
                <a:effectLst/>
                <a:latin typeface="Arial" charset="0"/>
                <a:ea typeface="宋体" pitchFamily="2" charset="-122"/>
                <a:cs typeface="+mn-cs"/>
              </a:rPr>
              <a:t>simliar</a:t>
            </a:r>
            <a:r>
              <a:rPr lang="en-US" altLang="zh-CN" sz="1200" kern="1200" dirty="0" smtClean="0">
                <a:solidFill>
                  <a:schemeClr val="tx1"/>
                </a:solidFill>
                <a:effectLst/>
                <a:latin typeface="Arial" charset="0"/>
                <a:ea typeface="宋体" pitchFamily="2" charset="-122"/>
                <a:cs typeface="+mn-cs"/>
              </a:rPr>
              <a:t>.</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14</a:t>
            </a:fld>
            <a:endParaRPr lang="en-US" altLang="zh-CN"/>
          </a:p>
        </p:txBody>
      </p:sp>
    </p:spTree>
    <p:extLst>
      <p:ext uri="{BB962C8B-B14F-4D97-AF65-F5344CB8AC3E}">
        <p14:creationId xmlns:p14="http://schemas.microsoft.com/office/powerpoint/2010/main" xmlns="" val="119735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Our survey shows that, most users reuse or modify an existing password when registering a new account.</a:t>
            </a:r>
            <a:endParaRPr lang="zh-CN" altLang="zh-CN" sz="1200" kern="1200" dirty="0" smtClean="0">
              <a:solidFill>
                <a:schemeClr val="tx1"/>
              </a:solidFill>
              <a:effectLst/>
              <a:latin typeface="Arial" charset="0"/>
              <a:ea typeface="宋体" pitchFamily="2" charset="-122"/>
              <a:cs typeface="+mn-cs"/>
            </a:endParaRPr>
          </a:p>
          <a:p>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Existing PSMs all assumes |</a:t>
            </a:r>
            <a:r>
              <a:rPr lang="zh-CN" altLang="zh-CN" sz="1200" kern="1200" dirty="0" smtClean="0">
                <a:solidFill>
                  <a:schemeClr val="tx1"/>
                </a:solidFill>
                <a:effectLst/>
                <a:latin typeface="Arial" charset="0"/>
                <a:ea typeface="宋体" pitchFamily="2" charset="-122"/>
                <a:cs typeface="+mn-cs"/>
              </a:rPr>
              <a:t>əˈ</a:t>
            </a:r>
            <a:r>
              <a:rPr lang="en-US" altLang="zh-CN" sz="1200" kern="1200" dirty="0" err="1" smtClean="0">
                <a:solidFill>
                  <a:schemeClr val="tx1"/>
                </a:solidFill>
                <a:effectLst/>
                <a:latin typeface="Arial" charset="0"/>
                <a:ea typeface="宋体" pitchFamily="2" charset="-122"/>
                <a:cs typeface="+mn-cs"/>
              </a:rPr>
              <a:t>sju</a:t>
            </a:r>
            <a:r>
              <a:rPr lang="zh-CN" altLang="zh-CN" sz="1200" kern="1200" dirty="0" smtClean="0">
                <a:solidFill>
                  <a:schemeClr val="tx1"/>
                </a:solidFill>
                <a:effectLst/>
                <a:latin typeface="Arial" charset="0"/>
                <a:ea typeface="宋体" pitchFamily="2" charset="-122"/>
                <a:cs typeface="+mn-cs"/>
              </a:rPr>
              <a:t>ː</a:t>
            </a:r>
            <a:r>
              <a:rPr lang="en-US" altLang="zh-CN" sz="1200" kern="1200" dirty="0" smtClean="0">
                <a:solidFill>
                  <a:schemeClr val="tx1"/>
                </a:solidFill>
                <a:effectLst/>
                <a:latin typeface="Arial" charset="0"/>
                <a:ea typeface="宋体" pitchFamily="2" charset="-122"/>
                <a:cs typeface="+mn-cs"/>
              </a:rPr>
              <a:t>m| that users create passwords from scratch |</a:t>
            </a:r>
            <a:r>
              <a:rPr lang="en-US" altLang="zh-CN" sz="1200" kern="1200" dirty="0" err="1" smtClean="0">
                <a:solidFill>
                  <a:schemeClr val="tx1"/>
                </a:solidFill>
                <a:effectLst/>
                <a:latin typeface="Arial" charset="0"/>
                <a:ea typeface="宋体" pitchFamily="2" charset="-122"/>
                <a:cs typeface="+mn-cs"/>
              </a:rPr>
              <a:t>skræt</a:t>
            </a:r>
            <a:r>
              <a:rPr lang="zh-CN" altLang="zh-CN" sz="1200" kern="1200" dirty="0" smtClean="0">
                <a:solidFill>
                  <a:schemeClr val="tx1"/>
                </a:solidFill>
                <a:effectLst/>
                <a:latin typeface="Arial" charset="0"/>
                <a:ea typeface="宋体" pitchFamily="2" charset="-122"/>
                <a:cs typeface="+mn-cs"/>
              </a:rPr>
              <a:t>ʃ</a:t>
            </a:r>
            <a:r>
              <a:rPr lang="en-US" altLang="zh-CN" sz="1200" kern="1200" dirty="0" smtClean="0">
                <a:solidFill>
                  <a:schemeClr val="tx1"/>
                </a:solidFill>
                <a:effectLst/>
                <a:latin typeface="Arial" charset="0"/>
                <a:ea typeface="宋体" pitchFamily="2" charset="-122"/>
                <a:cs typeface="+mn-cs"/>
              </a:rPr>
              <a:t>| when registering a new account.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This explains why existing PSMs are not effective.</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15</a:t>
            </a:fld>
            <a:endParaRPr lang="en-US" altLang="zh-CN"/>
          </a:p>
        </p:txBody>
      </p:sp>
    </p:spTree>
    <p:extLst>
      <p:ext uri="{BB962C8B-B14F-4D97-AF65-F5344CB8AC3E}">
        <p14:creationId xmlns:p14="http://schemas.microsoft.com/office/powerpoint/2010/main" xmlns="" val="91525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Next is “why do you modify your existing password?”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About 50% are for increasing security.</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In recent years in China, a lot of websites were hacked and their databases containing users’ passwords were leaked. Some databases even stored users’ passwords in plain text. So in China, users become more concerned about security.</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43% users modify for the website policies.</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Different websites usually have different policies. Some websites require at least one symbol character, but some websites require password only consist of letter and number. So user need to modify his existing password.</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52228"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40781418-4CA2-1747-A552-3DC5F88D0221}" type="slidenum">
              <a:rPr lang="zh-CN" altLang="en-US">
                <a:latin typeface="Arial" charset="0"/>
              </a:rPr>
              <a:pPr eaLnBrk="1" hangingPunct="1"/>
              <a:t>16</a:t>
            </a:fld>
            <a:endParaRPr lang="en-US" altLang="zh-CN">
              <a:latin typeface="Arial" charset="0"/>
            </a:endParaRPr>
          </a:p>
        </p:txBody>
      </p:sp>
    </p:spTree>
    <p:extLst>
      <p:ext uri="{BB962C8B-B14F-4D97-AF65-F5344CB8AC3E}">
        <p14:creationId xmlns:p14="http://schemas.microsoft.com/office/powerpoint/2010/main" xmlns="" val="191850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0" fontAlgn="base" hangingPunct="0"/>
            <a:r>
              <a:rPr lang="en-US" altLang="zh-CN" sz="1200" kern="1200" dirty="0" smtClean="0">
                <a:solidFill>
                  <a:schemeClr val="tx1"/>
                </a:solidFill>
                <a:effectLst/>
                <a:latin typeface="Arial" charset="0"/>
                <a:ea typeface="宋体" pitchFamily="2" charset="-122"/>
                <a:cs typeface="+mn-cs"/>
              </a:rPr>
              <a:t>Next</a:t>
            </a:r>
            <a:r>
              <a:rPr lang="en-US" altLang="zh-CN" sz="1200" kern="1200" baseline="0" dirty="0" smtClean="0">
                <a:solidFill>
                  <a:schemeClr val="tx1"/>
                </a:solidFill>
                <a:effectLst/>
                <a:latin typeface="Arial" charset="0"/>
                <a:ea typeface="宋体" pitchFamily="2" charset="-122"/>
                <a:cs typeface="+mn-cs"/>
              </a:rPr>
              <a:t> is </a:t>
            </a:r>
            <a:r>
              <a:rPr lang="en-US" altLang="zh-CN" sz="1200" kern="1200" dirty="0" smtClean="0">
                <a:solidFill>
                  <a:schemeClr val="tx1"/>
                </a:solidFill>
                <a:effectLst/>
                <a:latin typeface="Arial" charset="0"/>
                <a:ea typeface="宋体" pitchFamily="2" charset="-122"/>
                <a:cs typeface="+mn-cs"/>
              </a:rPr>
              <a:t>how they modify their passwords.</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Which </a:t>
            </a:r>
            <a:r>
              <a:rPr lang="en-US" altLang="zh-CN" sz="1200" kern="1200" dirty="0" err="1" smtClean="0">
                <a:solidFill>
                  <a:schemeClr val="tx1"/>
                </a:solidFill>
                <a:effectLst/>
                <a:latin typeface="Arial" charset="0"/>
                <a:ea typeface="宋体" pitchFamily="2" charset="-122"/>
                <a:cs typeface="+mn-cs"/>
              </a:rPr>
              <a:t>trasformation</a:t>
            </a:r>
            <a:r>
              <a:rPr lang="en-US" altLang="zh-CN" sz="1200" kern="1200" dirty="0" smtClean="0">
                <a:solidFill>
                  <a:schemeClr val="tx1"/>
                </a:solidFill>
                <a:effectLst/>
                <a:latin typeface="Arial" charset="0"/>
                <a:ea typeface="宋体" pitchFamily="2" charset="-122"/>
                <a:cs typeface="+mn-cs"/>
              </a:rPr>
              <a:t> rules are used?</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44% users add digit at the beginning or end, 34% add symbol, 25% </a:t>
            </a:r>
            <a:r>
              <a:rPr lang="en-US" altLang="zh-CN" sz="1200" kern="1200" dirty="0" err="1" smtClean="0">
                <a:solidFill>
                  <a:schemeClr val="tx1"/>
                </a:solidFill>
                <a:effectLst/>
                <a:latin typeface="Arial" charset="0"/>
                <a:ea typeface="宋体" pitchFamily="2" charset="-122"/>
                <a:cs typeface="+mn-cs"/>
              </a:rPr>
              <a:t>capitliaze</a:t>
            </a:r>
            <a:r>
              <a:rPr lang="en-US" altLang="zh-CN" sz="1200" kern="1200" dirty="0" smtClean="0">
                <a:solidFill>
                  <a:schemeClr val="tx1"/>
                </a:solidFill>
                <a:effectLst/>
                <a:latin typeface="Arial" charset="0"/>
                <a:ea typeface="宋体" pitchFamily="2" charset="-122"/>
                <a:cs typeface="+mn-cs"/>
              </a:rPr>
              <a:t> a letter.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Some users like to use </a:t>
            </a:r>
            <a:r>
              <a:rPr lang="en-US" altLang="zh-CN" sz="1200" kern="1200" dirty="0" err="1" smtClean="0">
                <a:solidFill>
                  <a:schemeClr val="tx1"/>
                </a:solidFill>
                <a:effectLst/>
                <a:latin typeface="Arial" charset="0"/>
                <a:ea typeface="宋体" pitchFamily="2" charset="-122"/>
                <a:cs typeface="+mn-cs"/>
              </a:rPr>
              <a:t>leet</a:t>
            </a:r>
            <a:r>
              <a:rPr lang="en-US" altLang="zh-CN" sz="1200" kern="1200" dirty="0" smtClean="0">
                <a:solidFill>
                  <a:schemeClr val="tx1"/>
                </a:solidFill>
                <a:effectLst/>
                <a:latin typeface="Arial" charset="0"/>
                <a:ea typeface="宋体" pitchFamily="2" charset="-122"/>
                <a:cs typeface="+mn-cs"/>
              </a:rPr>
              <a:t> transformation, like “a” become a symbol “@”, letter “o” become a number “0”.</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2CCA65E6-F3A2-124B-B75D-EA1F7C9BC478}" type="slidenum">
              <a:rPr lang="zh-CN" altLang="en-US">
                <a:latin typeface="Arial" charset="0"/>
              </a:rPr>
              <a:pPr eaLnBrk="1" hangingPunct="1"/>
              <a:t>17</a:t>
            </a:fld>
            <a:endParaRPr lang="en-US" altLang="zh-CN">
              <a:latin typeface="Arial" charset="0"/>
            </a:endParaRPr>
          </a:p>
        </p:txBody>
      </p:sp>
    </p:spTree>
    <p:extLst>
      <p:ext uri="{BB962C8B-B14F-4D97-AF65-F5344CB8AC3E}">
        <p14:creationId xmlns:p14="http://schemas.microsoft.com/office/powerpoint/2010/main" xmlns="" val="75239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p:spPr>
      </p:sp>
      <p:sp>
        <p:nvSpPr>
          <p:cNvPr id="5427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Next is “If the website requires that the password shall include a digit, a symbol, or a upper-case letter, where do you place it?”</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About a half users place at the end.</a:t>
            </a:r>
            <a:endParaRPr lang="zh-CN" altLang="zh-CN" sz="1200" kern="1200" dirty="0">
              <a:solidFill>
                <a:schemeClr val="tx1"/>
              </a:solidFill>
              <a:effectLst/>
              <a:latin typeface="Arial" charset="0"/>
              <a:ea typeface="宋体" pitchFamily="2" charset="-122"/>
              <a:cs typeface="+mn-cs"/>
            </a:endParaRPr>
          </a:p>
        </p:txBody>
      </p:sp>
      <p:sp>
        <p:nvSpPr>
          <p:cNvPr id="54276"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B9706AD2-8508-374E-A9ED-A731FFCEAD80}" type="slidenum">
              <a:rPr lang="zh-CN" altLang="en-US">
                <a:latin typeface="Arial" charset="0"/>
              </a:rPr>
              <a:pPr eaLnBrk="1" hangingPunct="1"/>
              <a:t>18</a:t>
            </a:fld>
            <a:endParaRPr lang="en-US" altLang="zh-CN">
              <a:latin typeface="Arial" charset="0"/>
            </a:endParaRPr>
          </a:p>
        </p:txBody>
      </p:sp>
    </p:spTree>
    <p:extLst>
      <p:ext uri="{BB962C8B-B14F-4D97-AF65-F5344CB8AC3E}">
        <p14:creationId xmlns:p14="http://schemas.microsoft.com/office/powerpoint/2010/main" xmlns="" val="1474612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After the user survey, let’s take a look at real-world passwords.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19</a:t>
            </a:fld>
            <a:endParaRPr lang="en-US" altLang="zh-CN"/>
          </a:p>
        </p:txBody>
      </p:sp>
    </p:spTree>
    <p:extLst>
      <p:ext uri="{BB962C8B-B14F-4D97-AF65-F5344CB8AC3E}">
        <p14:creationId xmlns:p14="http://schemas.microsoft.com/office/powerpoint/2010/main" xmlns="" val="1782280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There are 11 real-world password datasets. Five Chinese </a:t>
            </a:r>
            <a:r>
              <a:rPr lang="en-US" altLang="zh-CN" sz="1200" kern="1200" dirty="0" err="1" smtClean="0">
                <a:solidFill>
                  <a:schemeClr val="tx1"/>
                </a:solidFill>
                <a:effectLst/>
                <a:latin typeface="Arial" charset="0"/>
                <a:ea typeface="宋体" pitchFamily="2" charset="-122"/>
                <a:cs typeface="+mn-cs"/>
              </a:rPr>
              <a:t>webstite</a:t>
            </a:r>
            <a:r>
              <a:rPr lang="en-US" altLang="zh-CN" sz="1200" kern="1200" dirty="0" smtClean="0">
                <a:solidFill>
                  <a:schemeClr val="tx1"/>
                </a:solidFill>
                <a:effectLst/>
                <a:latin typeface="Arial" charset="0"/>
                <a:ea typeface="宋体" pitchFamily="2" charset="-122"/>
                <a:cs typeface="+mn-cs"/>
              </a:rPr>
              <a:t>, six </a:t>
            </a:r>
            <a:r>
              <a:rPr lang="en-US" altLang="zh-CN" sz="1200" kern="1200" dirty="0" err="1" smtClean="0">
                <a:solidFill>
                  <a:schemeClr val="tx1"/>
                </a:solidFill>
                <a:effectLst/>
                <a:latin typeface="Arial" charset="0"/>
                <a:ea typeface="宋体" pitchFamily="2" charset="-122"/>
                <a:cs typeface="+mn-cs"/>
              </a:rPr>
              <a:t>english</a:t>
            </a:r>
            <a:r>
              <a:rPr lang="en-US" altLang="zh-CN" sz="1200" kern="1200" dirty="0" smtClean="0">
                <a:solidFill>
                  <a:schemeClr val="tx1"/>
                </a:solidFill>
                <a:effectLst/>
                <a:latin typeface="Arial" charset="0"/>
                <a:ea typeface="宋体" pitchFamily="2" charset="-122"/>
                <a:cs typeface="+mn-cs"/>
              </a:rPr>
              <a:t> websites.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err="1" smtClean="0">
                <a:solidFill>
                  <a:schemeClr val="tx1"/>
                </a:solidFill>
                <a:effectLst/>
                <a:latin typeface="Arial" charset="0"/>
                <a:ea typeface="宋体" pitchFamily="2" charset="-122"/>
                <a:cs typeface="+mn-cs"/>
              </a:rPr>
              <a:t>Tianya</a:t>
            </a:r>
            <a:r>
              <a:rPr lang="en-US" altLang="zh-CN" sz="1200" kern="1200" dirty="0" smtClean="0">
                <a:solidFill>
                  <a:schemeClr val="tx1"/>
                </a:solidFill>
                <a:effectLst/>
                <a:latin typeface="Arial" charset="0"/>
                <a:ea typeface="宋体" pitchFamily="2" charset="-122"/>
                <a:cs typeface="+mn-cs"/>
              </a:rPr>
              <a:t> used to be the most popular social forum |</a:t>
            </a:r>
            <a:r>
              <a:rPr lang="zh-CN" altLang="zh-CN" sz="1200" kern="1200" dirty="0" smtClean="0">
                <a:solidFill>
                  <a:schemeClr val="tx1"/>
                </a:solidFill>
                <a:effectLst/>
                <a:latin typeface="Arial" charset="0"/>
                <a:ea typeface="宋体" pitchFamily="2" charset="-122"/>
                <a:cs typeface="+mn-cs"/>
              </a:rPr>
              <a:t>ˈ</a:t>
            </a:r>
            <a:r>
              <a:rPr lang="en-US" altLang="zh-CN" sz="1200" kern="1200" dirty="0" smtClean="0">
                <a:solidFill>
                  <a:schemeClr val="tx1"/>
                </a:solidFill>
                <a:effectLst/>
                <a:latin typeface="Arial" charset="0"/>
                <a:ea typeface="宋体" pitchFamily="2" charset="-122"/>
                <a:cs typeface="+mn-cs"/>
              </a:rPr>
              <a:t>f</a:t>
            </a:r>
            <a:r>
              <a:rPr lang="zh-CN" altLang="zh-CN" sz="1200" kern="1200" dirty="0" smtClean="0">
                <a:solidFill>
                  <a:schemeClr val="tx1"/>
                </a:solidFill>
                <a:effectLst/>
                <a:latin typeface="Arial" charset="0"/>
                <a:ea typeface="宋体" pitchFamily="2" charset="-122"/>
                <a:cs typeface="+mn-cs"/>
              </a:rPr>
              <a:t>ɔː</a:t>
            </a:r>
            <a:r>
              <a:rPr lang="en-US" altLang="zh-CN" sz="1200" kern="1200" dirty="0" smtClean="0">
                <a:solidFill>
                  <a:schemeClr val="tx1"/>
                </a:solidFill>
                <a:effectLst/>
                <a:latin typeface="Arial" charset="0"/>
                <a:ea typeface="宋体" pitchFamily="2" charset="-122"/>
                <a:cs typeface="+mn-cs"/>
              </a:rPr>
              <a:t>r</a:t>
            </a:r>
            <a:r>
              <a:rPr lang="zh-CN" altLang="zh-CN" sz="1200" kern="1200" dirty="0" smtClean="0">
                <a:solidFill>
                  <a:schemeClr val="tx1"/>
                </a:solidFill>
                <a:effectLst/>
                <a:latin typeface="Arial" charset="0"/>
                <a:ea typeface="宋体" pitchFamily="2" charset="-122"/>
                <a:cs typeface="+mn-cs"/>
              </a:rPr>
              <a:t>ə</a:t>
            </a:r>
            <a:r>
              <a:rPr lang="en-US" altLang="zh-CN" sz="1200" kern="1200" dirty="0" smtClean="0">
                <a:solidFill>
                  <a:schemeClr val="tx1"/>
                </a:solidFill>
                <a:effectLst/>
                <a:latin typeface="Arial" charset="0"/>
                <a:ea typeface="宋体" pitchFamily="2" charset="-122"/>
                <a:cs typeface="+mn-cs"/>
              </a:rPr>
              <a:t>m| in China. In the dataset, there are 30 million passwords. CSDN is a programmer forum. </a:t>
            </a:r>
            <a:r>
              <a:rPr lang="en-US" altLang="zh-CN" sz="1200" kern="1200" dirty="0" err="1" smtClean="0">
                <a:solidFill>
                  <a:schemeClr val="tx1"/>
                </a:solidFill>
                <a:effectLst/>
                <a:latin typeface="Arial" charset="0"/>
                <a:ea typeface="宋体" pitchFamily="2" charset="-122"/>
                <a:cs typeface="+mn-cs"/>
              </a:rPr>
              <a:t>Zhenai</a:t>
            </a:r>
            <a:r>
              <a:rPr lang="en-US" altLang="zh-CN" sz="1200" kern="1200" dirty="0" smtClean="0">
                <a:solidFill>
                  <a:schemeClr val="tx1"/>
                </a:solidFill>
                <a:effectLst/>
                <a:latin typeface="Arial" charset="0"/>
                <a:ea typeface="宋体" pitchFamily="2" charset="-122"/>
                <a:cs typeface="+mn-cs"/>
              </a:rPr>
              <a:t> is a dating site. </a:t>
            </a:r>
            <a:r>
              <a:rPr lang="en-US" altLang="zh-CN" sz="1200" kern="1200" dirty="0" err="1" smtClean="0">
                <a:solidFill>
                  <a:schemeClr val="tx1"/>
                </a:solidFill>
                <a:effectLst/>
                <a:latin typeface="Arial" charset="0"/>
                <a:ea typeface="宋体" pitchFamily="2" charset="-122"/>
                <a:cs typeface="+mn-cs"/>
              </a:rPr>
              <a:t>Weibo</a:t>
            </a:r>
            <a:r>
              <a:rPr lang="en-US" altLang="zh-CN" sz="1200" kern="1200" dirty="0" smtClean="0">
                <a:solidFill>
                  <a:schemeClr val="tx1"/>
                </a:solidFill>
                <a:effectLst/>
                <a:latin typeface="Arial" charset="0"/>
                <a:ea typeface="宋体" pitchFamily="2" charset="-122"/>
                <a:cs typeface="+mn-cs"/>
              </a:rPr>
              <a:t> is the most popular social website right now in China.</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err="1" smtClean="0">
                <a:solidFill>
                  <a:schemeClr val="tx1"/>
                </a:solidFill>
                <a:effectLst/>
                <a:latin typeface="Arial" charset="0"/>
                <a:ea typeface="宋体" pitchFamily="2" charset="-122"/>
                <a:cs typeface="+mn-cs"/>
              </a:rPr>
              <a:t>Rockyou</a:t>
            </a:r>
            <a:r>
              <a:rPr lang="en-US" altLang="zh-CN" sz="1200" kern="1200" dirty="0" smtClean="0">
                <a:solidFill>
                  <a:schemeClr val="tx1"/>
                </a:solidFill>
                <a:effectLst/>
                <a:latin typeface="Arial" charset="0"/>
                <a:ea typeface="宋体" pitchFamily="2" charset="-122"/>
                <a:cs typeface="+mn-cs"/>
              </a:rPr>
              <a:t> is the largest English dataset storing passwords in plain text. There are about 30 million passwords.</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5530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B42ED2FF-BB70-BA45-974F-A5B8F3DD4473}" type="slidenum">
              <a:rPr lang="zh-CN" altLang="en-US">
                <a:latin typeface="Arial" charset="0"/>
              </a:rPr>
              <a:pPr eaLnBrk="1" hangingPunct="1"/>
              <a:t>20</a:t>
            </a:fld>
            <a:endParaRPr lang="en-US" altLang="zh-CN">
              <a:latin typeface="Arial" charset="0"/>
            </a:endParaRPr>
          </a:p>
        </p:txBody>
      </p:sp>
    </p:spTree>
    <p:extLst>
      <p:ext uri="{BB962C8B-B14F-4D97-AF65-F5344CB8AC3E}">
        <p14:creationId xmlns:p14="http://schemas.microsoft.com/office/powerpoint/2010/main" xmlns="" val="205399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This is the outline of today’s presentation, the problem, our approach, experimental results, conclusion.</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2</a:t>
            </a:fld>
            <a:endParaRPr lang="en-US" altLang="zh-CN"/>
          </a:p>
        </p:txBody>
      </p:sp>
    </p:spTree>
    <p:extLst>
      <p:ext uri="{BB962C8B-B14F-4D97-AF65-F5344CB8AC3E}">
        <p14:creationId xmlns:p14="http://schemas.microsoft.com/office/powerpoint/2010/main" xmlns="" val="32476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0" fontAlgn="base" hangingPunct="0"/>
            <a:r>
              <a:rPr lang="en-US" altLang="zh-CN" sz="1200" kern="1200" dirty="0" smtClean="0">
                <a:solidFill>
                  <a:schemeClr val="tx1"/>
                </a:solidFill>
                <a:effectLst/>
                <a:latin typeface="Arial" charset="0"/>
                <a:ea typeface="宋体" pitchFamily="2" charset="-122"/>
                <a:cs typeface="+mn-cs"/>
              </a:rPr>
              <a:t>This table show the most 10 popular passwords in the Chinese datasets.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The password “5201314” is an interesting password. In </a:t>
            </a:r>
            <a:r>
              <a:rPr lang="en-US" altLang="zh-CN" sz="1200" kern="1200" dirty="0" err="1" smtClean="0">
                <a:solidFill>
                  <a:schemeClr val="tx1"/>
                </a:solidFill>
                <a:effectLst/>
                <a:latin typeface="Arial" charset="0"/>
                <a:ea typeface="宋体" pitchFamily="2" charset="-122"/>
                <a:cs typeface="+mn-cs"/>
              </a:rPr>
              <a:t>Chinses</a:t>
            </a:r>
            <a:r>
              <a:rPr lang="en-US" altLang="zh-CN" sz="1200" kern="1200" dirty="0" smtClean="0">
                <a:solidFill>
                  <a:schemeClr val="tx1"/>
                </a:solidFill>
                <a:effectLst/>
                <a:latin typeface="Arial" charset="0"/>
                <a:ea typeface="宋体" pitchFamily="2" charset="-122"/>
                <a:cs typeface="+mn-cs"/>
              </a:rPr>
              <a:t>, it sounds like “</a:t>
            </a:r>
            <a:r>
              <a:rPr lang="zh-CN" altLang="zh-CN" sz="1200" kern="1200" dirty="0" smtClean="0">
                <a:solidFill>
                  <a:schemeClr val="tx1"/>
                </a:solidFill>
                <a:effectLst/>
                <a:latin typeface="Arial" charset="0"/>
                <a:ea typeface="宋体" pitchFamily="2" charset="-122"/>
                <a:cs typeface="+mn-cs"/>
              </a:rPr>
              <a:t>我爱你一生一世</a:t>
            </a:r>
            <a:r>
              <a:rPr lang="en-US" altLang="zh-CN" sz="1200" kern="1200" dirty="0" smtClean="0">
                <a:solidFill>
                  <a:schemeClr val="tx1"/>
                </a:solidFill>
                <a:effectLst/>
                <a:latin typeface="Arial" charset="0"/>
                <a:ea typeface="宋体" pitchFamily="2" charset="-122"/>
                <a:cs typeface="+mn-cs"/>
              </a:rPr>
              <a:t>”, meaning “I love you forever”.</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5632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79F80C88-C64F-C141-981F-C60D2E082818}" type="slidenum">
              <a:rPr lang="zh-CN" altLang="en-US">
                <a:latin typeface="Arial" charset="0"/>
              </a:rPr>
              <a:pPr eaLnBrk="1" hangingPunct="1"/>
              <a:t>21</a:t>
            </a:fld>
            <a:endParaRPr lang="en-US" altLang="zh-CN">
              <a:latin typeface="Arial" charset="0"/>
            </a:endParaRPr>
          </a:p>
        </p:txBody>
      </p:sp>
    </p:spTree>
    <p:extLst>
      <p:ext uri="{BB962C8B-B14F-4D97-AF65-F5344CB8AC3E}">
        <p14:creationId xmlns:p14="http://schemas.microsoft.com/office/powerpoint/2010/main" xmlns="" val="1264095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0" fontAlgn="base" hangingPunct="0"/>
            <a:r>
              <a:rPr lang="en-US" altLang="zh-CN" sz="1200" kern="1200" dirty="0" smtClean="0">
                <a:solidFill>
                  <a:schemeClr val="tx1"/>
                </a:solidFill>
                <a:effectLst/>
                <a:latin typeface="Arial" charset="0"/>
                <a:ea typeface="宋体" pitchFamily="2" charset="-122"/>
                <a:cs typeface="+mn-cs"/>
              </a:rPr>
              <a:t>This is the table of English datasets.</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The last two dataset are from Christian website. Most users are Christian.</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They prefer to use “</a:t>
            </a:r>
            <a:r>
              <a:rPr lang="en-US" altLang="zh-CN" sz="1200" kern="1200" dirty="0" err="1" smtClean="0">
                <a:solidFill>
                  <a:schemeClr val="tx1"/>
                </a:solidFill>
                <a:effectLst/>
                <a:latin typeface="Arial" charset="0"/>
                <a:ea typeface="宋体" pitchFamily="2" charset="-122"/>
                <a:cs typeface="+mn-cs"/>
              </a:rPr>
              <a:t>jesus</a:t>
            </a:r>
            <a:r>
              <a:rPr lang="en-US" altLang="zh-CN" sz="1200" kern="1200" dirty="0" smtClean="0">
                <a:solidFill>
                  <a:schemeClr val="tx1"/>
                </a:solidFill>
                <a:effectLst/>
                <a:latin typeface="Arial" charset="0"/>
                <a:ea typeface="宋体" pitchFamily="2" charset="-122"/>
                <a:cs typeface="+mn-cs"/>
              </a:rPr>
              <a:t>” and “</a:t>
            </a:r>
            <a:r>
              <a:rPr lang="en-US" altLang="zh-CN" sz="1200" kern="1200" dirty="0" err="1" smtClean="0">
                <a:solidFill>
                  <a:schemeClr val="tx1"/>
                </a:solidFill>
                <a:effectLst/>
                <a:latin typeface="Arial" charset="0"/>
                <a:ea typeface="宋体" pitchFamily="2" charset="-122"/>
                <a:cs typeface="+mn-cs"/>
              </a:rPr>
              <a:t>christ</a:t>
            </a:r>
            <a:r>
              <a:rPr lang="en-US" altLang="zh-CN" sz="1200" kern="1200" dirty="0" smtClean="0">
                <a:solidFill>
                  <a:schemeClr val="tx1"/>
                </a:solidFill>
                <a:effectLst/>
                <a:latin typeface="Arial" charset="0"/>
                <a:ea typeface="宋体" pitchFamily="2" charset="-122"/>
                <a:cs typeface="+mn-cs"/>
              </a:rPr>
              <a:t>” as their passwords.</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There are another interesting phenomenon. Some users like to use the name of website as their passwords.</a:t>
            </a:r>
            <a:endParaRPr lang="zh-CN" altLang="zh-CN" sz="1200" kern="1200" dirty="0" smtClean="0">
              <a:solidFill>
                <a:schemeClr val="tx1"/>
              </a:solidFill>
              <a:effectLst/>
              <a:latin typeface="Arial" charset="0"/>
              <a:ea typeface="宋体" pitchFamily="2" charset="-122"/>
              <a:cs typeface="+mn-cs"/>
            </a:endParaRPr>
          </a:p>
        </p:txBody>
      </p:sp>
      <p:sp>
        <p:nvSpPr>
          <p:cNvPr id="5632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79F80C88-C64F-C141-981F-C60D2E082818}" type="slidenum">
              <a:rPr lang="zh-CN" altLang="en-US">
                <a:latin typeface="Arial" charset="0"/>
              </a:rPr>
              <a:pPr eaLnBrk="1" hangingPunct="1"/>
              <a:t>22</a:t>
            </a:fld>
            <a:endParaRPr lang="en-US" altLang="zh-CN">
              <a:latin typeface="Arial" charset="0"/>
            </a:endParaRPr>
          </a:p>
        </p:txBody>
      </p:sp>
    </p:spTree>
    <p:extLst>
      <p:ext uri="{BB962C8B-B14F-4D97-AF65-F5344CB8AC3E}">
        <p14:creationId xmlns:p14="http://schemas.microsoft.com/office/powerpoint/2010/main" xmlns="" val="364319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0" fontAlgn="base" hangingPunct="0"/>
            <a:r>
              <a:rPr lang="en-US" altLang="zh-CN" sz="1200" kern="1200" dirty="0" smtClean="0">
                <a:solidFill>
                  <a:schemeClr val="tx1"/>
                </a:solidFill>
                <a:effectLst/>
                <a:latin typeface="Arial" charset="0"/>
                <a:ea typeface="宋体" pitchFamily="2" charset="-122"/>
                <a:cs typeface="+mn-cs"/>
              </a:rPr>
              <a:t>Users on different websites </a:t>
            </a:r>
            <a:r>
              <a:rPr lang="en-US" altLang="zh-CN" sz="1200" kern="1200" dirty="0" err="1" smtClean="0">
                <a:solidFill>
                  <a:schemeClr val="tx1"/>
                </a:solidFill>
                <a:effectLst/>
                <a:latin typeface="Arial" charset="0"/>
                <a:ea typeface="宋体" pitchFamily="2" charset="-122"/>
                <a:cs typeface="+mn-cs"/>
              </a:rPr>
              <a:t>perfer</a:t>
            </a:r>
            <a:r>
              <a:rPr lang="en-US" altLang="zh-CN" sz="1200" kern="1200" dirty="0" smtClean="0">
                <a:solidFill>
                  <a:schemeClr val="tx1"/>
                </a:solidFill>
                <a:effectLst/>
                <a:latin typeface="Arial" charset="0"/>
                <a:ea typeface="宋体" pitchFamily="2" charset="-122"/>
                <a:cs typeface="+mn-cs"/>
              </a:rPr>
              <a:t> different passwords.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This figure shows the fraction of popular passwords shared between two sites.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The point (</a:t>
            </a:r>
            <a:r>
              <a:rPr lang="en-US" altLang="zh-CN" sz="1200" kern="1200" dirty="0" err="1" smtClean="0">
                <a:solidFill>
                  <a:schemeClr val="tx1"/>
                </a:solidFill>
                <a:effectLst/>
                <a:latin typeface="Arial" charset="0"/>
                <a:ea typeface="宋体" pitchFamily="2" charset="-122"/>
                <a:cs typeface="+mn-cs"/>
              </a:rPr>
              <a:t>x,y</a:t>
            </a:r>
            <a:r>
              <a:rPr lang="en-US" altLang="zh-CN" sz="1200" kern="1200" dirty="0" smtClean="0">
                <a:solidFill>
                  <a:schemeClr val="tx1"/>
                </a:solidFill>
                <a:effectLst/>
                <a:latin typeface="Arial" charset="0"/>
                <a:ea typeface="宋体" pitchFamily="2" charset="-122"/>
                <a:cs typeface="+mn-cs"/>
              </a:rPr>
              <a:t>) on the curves mean the most popular x passwords of the two sites only have y percent in common.</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pPr eaLnBrk="0" fontAlgn="base" hangingPunct="0"/>
            <a:r>
              <a:rPr lang="en-US" altLang="zh-CN" sz="1200" kern="1200" dirty="0" smtClean="0">
                <a:solidFill>
                  <a:schemeClr val="tx1"/>
                </a:solidFill>
                <a:effectLst/>
                <a:latin typeface="Arial" charset="0"/>
                <a:ea typeface="宋体" pitchFamily="2" charset="-122"/>
                <a:cs typeface="+mn-cs"/>
              </a:rPr>
              <a:t>The fraction from different languages is much lower than that from the same language.</a:t>
            </a:r>
            <a:endParaRPr lang="zh-CN" altLang="zh-CN" sz="1200" kern="1200" dirty="0">
              <a:solidFill>
                <a:schemeClr val="tx1"/>
              </a:solidFill>
              <a:effectLst/>
              <a:latin typeface="Arial" charset="0"/>
              <a:ea typeface="宋体" pitchFamily="2" charset="-122"/>
              <a:cs typeface="+mn-cs"/>
            </a:endParaRPr>
          </a:p>
        </p:txBody>
      </p:sp>
      <p:sp>
        <p:nvSpPr>
          <p:cNvPr id="59396"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815B6777-F24D-A348-B3F6-8A256BB1E9DE}" type="slidenum">
              <a:rPr lang="zh-CN" altLang="en-US">
                <a:latin typeface="Arial" charset="0"/>
              </a:rPr>
              <a:pPr eaLnBrk="1" hangingPunct="1"/>
              <a:t>23</a:t>
            </a:fld>
            <a:endParaRPr lang="en-US" altLang="zh-CN">
              <a:latin typeface="Arial" charset="0"/>
            </a:endParaRPr>
          </a:p>
        </p:txBody>
      </p:sp>
    </p:spTree>
    <p:extLst>
      <p:ext uri="{BB962C8B-B14F-4D97-AF65-F5344CB8AC3E}">
        <p14:creationId xmlns:p14="http://schemas.microsoft.com/office/powerpoint/2010/main" xmlns="" val="94394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Let me give a summary of our empirical analysis.</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Passwords distribution of different websites are very different. </a:t>
            </a:r>
          </a:p>
          <a:p>
            <a:r>
              <a:rPr lang="en-US" altLang="zh-CN" sz="1200" kern="1200" dirty="0" smtClean="0">
                <a:solidFill>
                  <a:schemeClr val="tx1"/>
                </a:solidFill>
                <a:effectLst/>
                <a:latin typeface="Arial" charset="0"/>
                <a:ea typeface="宋体" pitchFamily="2" charset="-122"/>
                <a:cs typeface="+mn-cs"/>
              </a:rPr>
              <a:t>Language, service type, faith, password policy and time all influence the distribution of passwords.</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So PSM should depend on websites and should be adapted as the number of users increases.</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Adaptive PSM is needed.</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6042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28C99E32-A84A-DC4D-94B7-CBDEAFCE34D2}" type="slidenum">
              <a:rPr lang="zh-CN" altLang="en-US">
                <a:latin typeface="Arial" charset="0"/>
              </a:rPr>
              <a:pPr eaLnBrk="1" hangingPunct="1"/>
              <a:t>24</a:t>
            </a:fld>
            <a:endParaRPr lang="en-US" altLang="zh-CN">
              <a:latin typeface="Arial" charset="0"/>
            </a:endParaRPr>
          </a:p>
        </p:txBody>
      </p:sp>
    </p:spTree>
    <p:extLst>
      <p:ext uri="{BB962C8B-B14F-4D97-AF65-F5344CB8AC3E}">
        <p14:creationId xmlns:p14="http://schemas.microsoft.com/office/powerpoint/2010/main" xmlns="" val="1984210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Then we introduce our new PSM.</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25</a:t>
            </a:fld>
            <a:endParaRPr lang="en-US" altLang="zh-CN"/>
          </a:p>
        </p:txBody>
      </p:sp>
    </p:spTree>
    <p:extLst>
      <p:ext uri="{BB962C8B-B14F-4D97-AF65-F5344CB8AC3E}">
        <p14:creationId xmlns:p14="http://schemas.microsoft.com/office/powerpoint/2010/main" xmlns="" val="84694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fontAlgn="base"/>
            <a:r>
              <a:rPr lang="en-US" altLang="zh-CN" sz="1200" kern="1200" dirty="0" smtClean="0">
                <a:solidFill>
                  <a:schemeClr val="tx1"/>
                </a:solidFill>
                <a:effectLst/>
                <a:latin typeface="Arial" charset="0"/>
                <a:ea typeface="宋体" pitchFamily="2" charset="-122"/>
                <a:cs typeface="+mn-cs"/>
              </a:rPr>
              <a:t>First, we make a comparison of five leading PSMs.</a:t>
            </a:r>
            <a:endParaRPr lang="zh-CN" altLang="zh-CN" sz="1200" kern="1200" dirty="0" smtClean="0">
              <a:solidFill>
                <a:schemeClr val="tx1"/>
              </a:solidFill>
              <a:effectLst/>
              <a:latin typeface="Arial" charset="0"/>
              <a:ea typeface="宋体" pitchFamily="2" charset="-122"/>
              <a:cs typeface="+mn-cs"/>
            </a:endParaRPr>
          </a:p>
          <a:p>
            <a:pPr fontAlgn="base"/>
            <a:r>
              <a:rPr lang="en-US" altLang="zh-CN" sz="1200" kern="1200" dirty="0" smtClean="0">
                <a:solidFill>
                  <a:schemeClr val="tx1"/>
                </a:solidFill>
                <a:effectLst/>
                <a:latin typeface="Arial" charset="0"/>
                <a:ea typeface="宋体" pitchFamily="2" charset="-122"/>
                <a:cs typeface="+mn-cs"/>
              </a:rPr>
              <a:t>Two from academia. Two from industry, one from standards organization.</a:t>
            </a:r>
            <a:endParaRPr lang="zh-CN" altLang="zh-CN" sz="1200" kern="1200" dirty="0">
              <a:solidFill>
                <a:schemeClr val="tx1"/>
              </a:solidFill>
              <a:effectLst/>
              <a:latin typeface="Arial" charset="0"/>
              <a:ea typeface="宋体" pitchFamily="2" charset="-122"/>
              <a:cs typeface="+mn-cs"/>
            </a:endParaRPr>
          </a:p>
        </p:txBody>
      </p:sp>
      <p:sp>
        <p:nvSpPr>
          <p:cNvPr id="62468"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E841943B-C930-DC47-9B87-7E0C32695A30}" type="slidenum">
              <a:rPr lang="zh-CN" altLang="en-US">
                <a:latin typeface="Arial" charset="0"/>
              </a:rPr>
              <a:pPr eaLnBrk="1" hangingPunct="1"/>
              <a:t>26</a:t>
            </a:fld>
            <a:endParaRPr lang="en-US" altLang="zh-CN">
              <a:latin typeface="Arial" charset="0"/>
            </a:endParaRPr>
          </a:p>
        </p:txBody>
      </p:sp>
    </p:spTree>
    <p:extLst>
      <p:ext uri="{BB962C8B-B14F-4D97-AF65-F5344CB8AC3E}">
        <p14:creationId xmlns:p14="http://schemas.microsoft.com/office/powerpoint/2010/main" xmlns="" val="174969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There are two kinds of guessing attack, trawling attack and targeted attack. Targeted attackers know users’ personal data, like name or birthday, but trawling attackers don’t know. In this paper, we just consider trawling attack.</a:t>
            </a:r>
            <a:r>
              <a:rPr lang="zh-CN" altLang="zh-CN" dirty="0" smtClean="0">
                <a:effectLst/>
              </a:rPr>
              <a:t> </a:t>
            </a:r>
            <a:endParaRPr lang="zh-CN" altLang="en-US" dirty="0">
              <a:ea typeface="宋体" charset="0"/>
            </a:endParaRPr>
          </a:p>
        </p:txBody>
      </p:sp>
      <p:sp>
        <p:nvSpPr>
          <p:cNvPr id="63492"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5421222D-D476-DD49-9F3E-53C58A159C31}" type="slidenum">
              <a:rPr lang="zh-CN" altLang="en-US">
                <a:latin typeface="Arial" charset="0"/>
              </a:rPr>
              <a:pPr eaLnBrk="1" hangingPunct="1"/>
              <a:t>27</a:t>
            </a:fld>
            <a:endParaRPr lang="en-US" altLang="zh-CN">
              <a:latin typeface="Arial" charset="0"/>
            </a:endParaRPr>
          </a:p>
        </p:txBody>
      </p:sp>
    </p:spTree>
    <p:extLst>
      <p:ext uri="{BB962C8B-B14F-4D97-AF65-F5344CB8AC3E}">
        <p14:creationId xmlns:p14="http://schemas.microsoft.com/office/powerpoint/2010/main" xmlns="" val="1469348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The trawling attacker’s best strategy is to try the most popular password first, then the second one. With this method, the attacker can crack the most users with same guess number.</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So the more popular a password is, the weaker it is.</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64516"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7FC80BA3-BC19-E740-BA15-7C63DCCD1205}" type="slidenum">
              <a:rPr lang="zh-CN" altLang="en-US">
                <a:latin typeface="Arial" charset="0"/>
              </a:rPr>
              <a:pPr eaLnBrk="1" hangingPunct="1"/>
              <a:t>28</a:t>
            </a:fld>
            <a:endParaRPr lang="en-US" altLang="zh-CN">
              <a:latin typeface="Arial" charset="0"/>
            </a:endParaRPr>
          </a:p>
        </p:txBody>
      </p:sp>
    </p:spTree>
    <p:extLst>
      <p:ext uri="{BB962C8B-B14F-4D97-AF65-F5344CB8AC3E}">
        <p14:creationId xmlns:p14="http://schemas.microsoft.com/office/powerpoint/2010/main" xmlns="" val="1956297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ln/>
        </p:spPr>
      </p:sp>
      <mc:AlternateContent xmlns:mc="http://schemas.openxmlformats.org/markup-compatibility/2006">
        <mc:Choice xmlns:a14="http://schemas.microsoft.com/office/drawing/2010/main" xmlns="" Requires="a14">
          <p:sp>
            <p:nvSpPr>
              <p:cNvPr id="65539" name="备注占位符 2"/>
              <p:cNvSpPr>
                <a:spLocks noGrp="1"/>
              </p:cNvSpPr>
              <p:nvPr>
                <p:ph type="body" idx="1"/>
              </p:nvPr>
            </p:nvSpPr>
            <p:spPr>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altLang="zh-CN" sz="1200" kern="1200" dirty="0" smtClean="0">
                    <a:solidFill>
                      <a:schemeClr val="tx1"/>
                    </a:solidFill>
                    <a:effectLst/>
                    <a:latin typeface="Arial" charset="0"/>
                    <a:ea typeface="宋体" pitchFamily="2" charset="-122"/>
                    <a:cs typeface="+mn-cs"/>
                  </a:rPr>
                  <a:t>How to measure the accuracy of PSM?</a:t>
                </a:r>
                <a:endParaRPr lang="zh-CN" altLang="zh-CN" sz="1200" kern="1200" dirty="0">
                  <a:solidFill>
                    <a:schemeClr val="tx1"/>
                  </a:solidFill>
                  <a:effectLst/>
                  <a:latin typeface="Arial" charset="0"/>
                  <a:ea typeface="宋体" pitchFamily="2" charset="-122"/>
                  <a:cs typeface="+mn-cs"/>
                </a:endParaRPr>
              </a:p>
              <a:p>
                <a14:m>
                  <m:oMath xmlns:m="http://schemas.openxmlformats.org/officeDocument/2006/math">
                    <m:sSub>
                      <m:sSubPr>
                        <m:ctrlPr>
                          <a:rPr lang="zh-CN" altLang="zh-CN" sz="1200" i="1" kern="1200">
                            <a:solidFill>
                              <a:schemeClr val="tx1"/>
                            </a:solidFill>
                            <a:effectLst/>
                            <a:latin typeface="Arial" charset="0"/>
                            <a:ea typeface="宋体" pitchFamily="2" charset="-122"/>
                            <a:cs typeface="+mn-cs"/>
                          </a:rPr>
                        </m:ctrlPr>
                      </m:sSubPr>
                      <m:e>
                        <m:r>
                          <a:rPr lang="en-US" altLang="zh-CN" sz="1200" i="1" kern="1200">
                            <a:solidFill>
                              <a:schemeClr val="tx1"/>
                            </a:solidFill>
                            <a:effectLst/>
                            <a:latin typeface="Arial" charset="0"/>
                            <a:ea typeface="宋体" pitchFamily="2" charset="-122"/>
                            <a:cs typeface="+mn-cs"/>
                          </a:rPr>
                          <m:t>𝑝𝑤</m:t>
                        </m:r>
                      </m:e>
                      <m:sub>
                        <m:r>
                          <a:rPr lang="en-US" altLang="zh-CN" sz="1200" i="1" kern="1200">
                            <a:solidFill>
                              <a:schemeClr val="tx1"/>
                            </a:solidFill>
                            <a:effectLst/>
                            <a:latin typeface="Arial" charset="0"/>
                            <a:ea typeface="宋体" pitchFamily="2" charset="-122"/>
                            <a:cs typeface="+mn-cs"/>
                          </a:rPr>
                          <m:t>𝑖</m:t>
                        </m:r>
                      </m:sub>
                    </m:sSub>
                  </m:oMath>
                </a14:m>
                <a:r>
                  <a:rPr lang="en-US" altLang="zh-CN" sz="1200" kern="1200" dirty="0">
                    <a:solidFill>
                      <a:schemeClr val="tx1"/>
                    </a:solidFill>
                    <a:effectLst/>
                    <a:latin typeface="Arial" charset="0"/>
                    <a:ea typeface="宋体" pitchFamily="2" charset="-122"/>
                    <a:cs typeface="+mn-cs"/>
                  </a:rPr>
                  <a:t> is the </a:t>
                </a:r>
                <a:r>
                  <a:rPr lang="en-US" altLang="zh-CN" sz="1200" kern="1200" dirty="0" err="1">
                    <a:solidFill>
                      <a:schemeClr val="tx1"/>
                    </a:solidFill>
                    <a:effectLst/>
                    <a:latin typeface="Arial" charset="0"/>
                    <a:ea typeface="宋体" pitchFamily="2" charset="-122"/>
                    <a:cs typeface="+mn-cs"/>
                  </a:rPr>
                  <a:t>i-th</a:t>
                </a:r>
                <a:r>
                  <a:rPr lang="en-US" altLang="zh-CN" sz="1200" kern="1200" dirty="0">
                    <a:solidFill>
                      <a:schemeClr val="tx1"/>
                    </a:solidFill>
                    <a:effectLst/>
                    <a:latin typeface="Arial" charset="0"/>
                    <a:ea typeface="宋体" pitchFamily="2" charset="-122"/>
                    <a:cs typeface="+mn-cs"/>
                  </a:rPr>
                  <a:t> popular password.</a:t>
                </a:r>
                <a:endParaRPr lang="zh-CN" altLang="zh-CN" sz="1200" kern="1200" dirty="0">
                  <a:solidFill>
                    <a:schemeClr val="tx1"/>
                  </a:solidFill>
                  <a:effectLst/>
                  <a:latin typeface="Arial" charset="0"/>
                  <a:ea typeface="宋体" pitchFamily="2" charset="-122"/>
                  <a:cs typeface="+mn-cs"/>
                </a:endParaRPr>
              </a:p>
              <a:p>
                <a:r>
                  <a:rPr lang="en-US" altLang="zh-CN" sz="1200" kern="1200" dirty="0">
                    <a:solidFill>
                      <a:schemeClr val="tx1"/>
                    </a:solidFill>
                    <a:effectLst/>
                    <a:latin typeface="Arial" charset="0"/>
                    <a:ea typeface="宋体" pitchFamily="2" charset="-122"/>
                    <a:cs typeface="+mn-cs"/>
                  </a:rPr>
                  <a:t>From a PSM, we get another order, the password strength increasing order.</a:t>
                </a:r>
                <a:endParaRPr lang="zh-CN" altLang="zh-CN" sz="1200" kern="1200" dirty="0">
                  <a:solidFill>
                    <a:schemeClr val="tx1"/>
                  </a:solidFill>
                  <a:effectLst/>
                  <a:latin typeface="Arial" charset="0"/>
                  <a:ea typeface="宋体" pitchFamily="2" charset="-122"/>
                  <a:cs typeface="+mn-cs"/>
                </a:endParaRPr>
              </a:p>
              <a:p>
                <a:r>
                  <a:rPr lang="en-US" altLang="zh-CN" sz="1200" kern="1200" dirty="0">
                    <a:solidFill>
                      <a:schemeClr val="tx1"/>
                    </a:solidFill>
                    <a:effectLst/>
                    <a:latin typeface="Arial" charset="0"/>
                    <a:ea typeface="宋体" pitchFamily="2" charset="-122"/>
                    <a:cs typeface="+mn-cs"/>
                  </a:rPr>
                  <a:t>This order of an ideal PSM is the same as the password popular decreasing order. </a:t>
                </a:r>
                <a:endParaRPr lang="zh-CN" altLang="zh-CN" sz="1200" kern="1200" dirty="0">
                  <a:solidFill>
                    <a:schemeClr val="tx1"/>
                  </a:solidFill>
                  <a:effectLst/>
                  <a:latin typeface="Arial" charset="0"/>
                  <a:ea typeface="宋体" pitchFamily="2" charset="-122"/>
                  <a:cs typeface="+mn-cs"/>
                </a:endParaRPr>
              </a:p>
              <a:p>
                <a:r>
                  <a:rPr lang="en-US" altLang="zh-CN" sz="1200" kern="1200" dirty="0">
                    <a:solidFill>
                      <a:schemeClr val="tx1"/>
                    </a:solidFill>
                    <a:effectLst/>
                    <a:latin typeface="Arial" charset="0"/>
                    <a:ea typeface="宋体" pitchFamily="2" charset="-122"/>
                    <a:cs typeface="+mn-cs"/>
                  </a:rPr>
                  <a:t>So we can use the distance between those two orders to measure a real-world PSM.</a:t>
                </a:r>
                <a:endParaRPr lang="zh-CN" altLang="zh-CN" sz="1200" kern="1200" dirty="0">
                  <a:solidFill>
                    <a:schemeClr val="tx1"/>
                  </a:solidFill>
                  <a:effectLst/>
                  <a:latin typeface="Arial" charset="0"/>
                  <a:ea typeface="宋体" pitchFamily="2" charset="-122"/>
                  <a:cs typeface="+mn-cs"/>
                </a:endParaRPr>
              </a:p>
              <a:p>
                <a:endParaRPr lang="zh-CN" altLang="en-US" dirty="0">
                  <a:ea typeface="宋体" charset="0"/>
                </a:endParaRPr>
              </a:p>
            </p:txBody>
          </p:sp>
        </mc:Choice>
        <mc:Fallback>
          <p:sp>
            <p:nvSpPr>
              <p:cNvPr id="6553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How to measure the accuracy of PSM?</a:t>
                </a:r>
                <a:endParaRPr lang="zh-CN" altLang="zh-CN" sz="1200" kern="1200" dirty="0">
                  <a:solidFill>
                    <a:schemeClr val="tx1"/>
                  </a:solidFill>
                  <a:effectLst/>
                  <a:latin typeface="Arial" charset="0"/>
                  <a:ea typeface="宋体" pitchFamily="2" charset="-122"/>
                  <a:cs typeface="+mn-cs"/>
                </a:endParaRPr>
              </a:p>
              <a:p>
                <a:r>
                  <a:rPr lang="zh-CN" altLang="zh-CN" sz="1200" i="0" kern="1200">
                    <a:solidFill>
                      <a:schemeClr val="tx1"/>
                    </a:solidFill>
                    <a:effectLst/>
                    <a:latin typeface="Arial" charset="0"/>
                    <a:ea typeface="宋体" pitchFamily="2" charset="-122"/>
                    <a:cs typeface="+mn-cs"/>
                  </a:rPr>
                  <a:t>〖</a:t>
                </a:r>
                <a:r>
                  <a:rPr lang="en-US" altLang="zh-CN" sz="1200" i="0" kern="1200">
                    <a:solidFill>
                      <a:schemeClr val="tx1"/>
                    </a:solidFill>
                    <a:effectLst/>
                    <a:latin typeface="Arial" charset="0"/>
                    <a:ea typeface="宋体" pitchFamily="2" charset="-122"/>
                    <a:cs typeface="+mn-cs"/>
                  </a:rPr>
                  <a:t>𝑝𝑤</a:t>
                </a:r>
                <a:r>
                  <a:rPr lang="zh-CN" altLang="zh-CN" sz="1200" i="0" kern="1200">
                    <a:solidFill>
                      <a:schemeClr val="tx1"/>
                    </a:solidFill>
                    <a:effectLst/>
                    <a:latin typeface="Arial" charset="0"/>
                    <a:ea typeface="宋体" pitchFamily="2" charset="-122"/>
                    <a:cs typeface="+mn-cs"/>
                  </a:rPr>
                  <a:t>〗_</a:t>
                </a:r>
                <a:r>
                  <a:rPr lang="en-US" altLang="zh-CN" sz="1200" i="0" kern="1200">
                    <a:solidFill>
                      <a:schemeClr val="tx1"/>
                    </a:solidFill>
                    <a:effectLst/>
                    <a:latin typeface="Arial" charset="0"/>
                    <a:ea typeface="宋体" pitchFamily="2" charset="-122"/>
                    <a:cs typeface="+mn-cs"/>
                  </a:rPr>
                  <a:t>𝑖</a:t>
                </a:r>
                <a:r>
                  <a:rPr lang="en-US" altLang="zh-CN" sz="1200" kern="1200" dirty="0">
                    <a:solidFill>
                      <a:schemeClr val="tx1"/>
                    </a:solidFill>
                    <a:effectLst/>
                    <a:latin typeface="Arial" charset="0"/>
                    <a:ea typeface="宋体" pitchFamily="2" charset="-122"/>
                    <a:cs typeface="+mn-cs"/>
                  </a:rPr>
                  <a:t> is the </a:t>
                </a:r>
                <a:r>
                  <a:rPr lang="en-US" altLang="zh-CN" sz="1200" kern="1200" dirty="0" err="1">
                    <a:solidFill>
                      <a:schemeClr val="tx1"/>
                    </a:solidFill>
                    <a:effectLst/>
                    <a:latin typeface="Arial" charset="0"/>
                    <a:ea typeface="宋体" pitchFamily="2" charset="-122"/>
                    <a:cs typeface="+mn-cs"/>
                  </a:rPr>
                  <a:t>i-th</a:t>
                </a:r>
                <a:r>
                  <a:rPr lang="en-US" altLang="zh-CN" sz="1200" kern="1200" dirty="0">
                    <a:solidFill>
                      <a:schemeClr val="tx1"/>
                    </a:solidFill>
                    <a:effectLst/>
                    <a:latin typeface="Arial" charset="0"/>
                    <a:ea typeface="宋体" pitchFamily="2" charset="-122"/>
                    <a:cs typeface="+mn-cs"/>
                  </a:rPr>
                  <a:t> popular password.</a:t>
                </a:r>
                <a:endParaRPr lang="zh-CN" altLang="zh-CN" sz="1200" kern="1200" dirty="0">
                  <a:solidFill>
                    <a:schemeClr val="tx1"/>
                  </a:solidFill>
                  <a:effectLst/>
                  <a:latin typeface="Arial" charset="0"/>
                  <a:ea typeface="宋体" pitchFamily="2" charset="-122"/>
                  <a:cs typeface="+mn-cs"/>
                </a:endParaRPr>
              </a:p>
              <a:p>
                <a:r>
                  <a:rPr lang="en-US" altLang="zh-CN" sz="1200" kern="1200" dirty="0">
                    <a:solidFill>
                      <a:schemeClr val="tx1"/>
                    </a:solidFill>
                    <a:effectLst/>
                    <a:latin typeface="Arial" charset="0"/>
                    <a:ea typeface="宋体" pitchFamily="2" charset="-122"/>
                    <a:cs typeface="+mn-cs"/>
                  </a:rPr>
                  <a:t>From a PSM, we get another order, the password strength increasing order.</a:t>
                </a:r>
                <a:endParaRPr lang="zh-CN" altLang="zh-CN" sz="1200" kern="1200" dirty="0">
                  <a:solidFill>
                    <a:schemeClr val="tx1"/>
                  </a:solidFill>
                  <a:effectLst/>
                  <a:latin typeface="Arial" charset="0"/>
                  <a:ea typeface="宋体" pitchFamily="2" charset="-122"/>
                  <a:cs typeface="+mn-cs"/>
                </a:endParaRPr>
              </a:p>
              <a:p>
                <a:r>
                  <a:rPr lang="en-US" altLang="zh-CN" sz="1200" kern="1200" dirty="0">
                    <a:solidFill>
                      <a:schemeClr val="tx1"/>
                    </a:solidFill>
                    <a:effectLst/>
                    <a:latin typeface="Arial" charset="0"/>
                    <a:ea typeface="宋体" pitchFamily="2" charset="-122"/>
                    <a:cs typeface="+mn-cs"/>
                  </a:rPr>
                  <a:t>This order of an ideal PSM is the same as the password popular decreasing order. </a:t>
                </a:r>
                <a:endParaRPr lang="zh-CN" altLang="zh-CN" sz="1200" kern="1200" dirty="0">
                  <a:solidFill>
                    <a:schemeClr val="tx1"/>
                  </a:solidFill>
                  <a:effectLst/>
                  <a:latin typeface="Arial" charset="0"/>
                  <a:ea typeface="宋体" pitchFamily="2" charset="-122"/>
                  <a:cs typeface="+mn-cs"/>
                </a:endParaRPr>
              </a:p>
              <a:p>
                <a:r>
                  <a:rPr lang="en-US" altLang="zh-CN" sz="1200" kern="1200" dirty="0">
                    <a:solidFill>
                      <a:schemeClr val="tx1"/>
                    </a:solidFill>
                    <a:effectLst/>
                    <a:latin typeface="Arial" charset="0"/>
                    <a:ea typeface="宋体" pitchFamily="2" charset="-122"/>
                    <a:cs typeface="+mn-cs"/>
                  </a:rPr>
                  <a:t>So we can use the distance between those two orders to measure a real-world PSM.</a:t>
                </a:r>
                <a:endParaRPr lang="zh-CN" altLang="zh-CN" sz="1200" kern="1200" dirty="0">
                  <a:solidFill>
                    <a:schemeClr val="tx1"/>
                  </a:solidFill>
                  <a:effectLst/>
                  <a:latin typeface="Arial" charset="0"/>
                  <a:ea typeface="宋体" pitchFamily="2" charset="-122"/>
                  <a:cs typeface="+mn-cs"/>
                </a:endParaRPr>
              </a:p>
              <a:p>
                <a:endParaRPr lang="zh-CN" altLang="en-US" dirty="0">
                  <a:ea typeface="宋体" charset="0"/>
                </a:endParaRPr>
              </a:p>
            </p:txBody>
          </p:sp>
        </mc:Fallback>
      </mc:AlternateContent>
      <p:sp>
        <p:nvSpPr>
          <p:cNvPr id="6554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975EC70C-0EE1-B340-B443-B8DCA23745B6}" type="slidenum">
              <a:rPr lang="zh-CN" altLang="en-US">
                <a:latin typeface="Arial" charset="0"/>
              </a:rPr>
              <a:pPr eaLnBrk="1" hangingPunct="1"/>
              <a:t>29</a:t>
            </a:fld>
            <a:endParaRPr lang="en-US" altLang="zh-CN">
              <a:latin typeface="Arial" charset="0"/>
            </a:endParaRPr>
          </a:p>
        </p:txBody>
      </p:sp>
    </p:spTree>
    <p:extLst>
      <p:ext uri="{BB962C8B-B14F-4D97-AF65-F5344CB8AC3E}">
        <p14:creationId xmlns:p14="http://schemas.microsoft.com/office/powerpoint/2010/main" xmlns="" val="1036140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p:spPr>
      </p:sp>
      <p:sp>
        <p:nvSpPr>
          <p:cNvPr id="6656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fontAlgn="base"/>
            <a:r>
              <a:rPr lang="en-US" altLang="zh-CN" sz="1200" kern="1200" dirty="0" smtClean="0">
                <a:solidFill>
                  <a:schemeClr val="tx1"/>
                </a:solidFill>
                <a:effectLst/>
                <a:latin typeface="Arial" charset="0"/>
                <a:ea typeface="宋体" pitchFamily="2" charset="-122"/>
                <a:cs typeface="+mn-cs"/>
              </a:rPr>
              <a:t>We use Kendall </a:t>
            </a:r>
            <a:r>
              <a:rPr lang="en-US" altLang="zh-CN" sz="1200" kern="1200" dirty="0" err="1" smtClean="0">
                <a:solidFill>
                  <a:schemeClr val="tx1"/>
                </a:solidFill>
                <a:effectLst/>
                <a:latin typeface="Arial" charset="0"/>
                <a:ea typeface="宋体" pitchFamily="2" charset="-122"/>
                <a:cs typeface="+mn-cs"/>
              </a:rPr>
              <a:t>τ</a:t>
            </a:r>
            <a:r>
              <a:rPr lang="en-US" altLang="zh-CN" sz="1200" kern="1200" dirty="0" smtClean="0">
                <a:solidFill>
                  <a:schemeClr val="tx1"/>
                </a:solidFill>
                <a:effectLst/>
                <a:latin typeface="Arial" charset="0"/>
                <a:ea typeface="宋体" pitchFamily="2" charset="-122"/>
                <a:cs typeface="+mn-cs"/>
              </a:rPr>
              <a:t> and Spearman </a:t>
            </a:r>
            <a:r>
              <a:rPr lang="en-US" altLang="zh-CN" sz="1200" kern="1200" dirty="0" err="1" smtClean="0">
                <a:solidFill>
                  <a:schemeClr val="tx1"/>
                </a:solidFill>
                <a:effectLst/>
                <a:latin typeface="Arial" charset="0"/>
                <a:ea typeface="宋体" pitchFamily="2" charset="-122"/>
                <a:cs typeface="+mn-cs"/>
              </a:rPr>
              <a:t>ρ</a:t>
            </a:r>
            <a:r>
              <a:rPr lang="en-US" altLang="zh-CN" sz="1200" kern="1200" dirty="0" smtClean="0">
                <a:solidFill>
                  <a:schemeClr val="tx1"/>
                </a:solidFill>
                <a:effectLst/>
                <a:latin typeface="Arial" charset="0"/>
                <a:ea typeface="宋体" pitchFamily="2" charset="-122"/>
                <a:cs typeface="+mn-cs"/>
              </a:rPr>
              <a:t> to measure the distance between those two orders.</a:t>
            </a:r>
            <a:endParaRPr lang="zh-CN" altLang="zh-CN" sz="1200" kern="1200" dirty="0" smtClean="0">
              <a:solidFill>
                <a:schemeClr val="tx1"/>
              </a:solidFill>
              <a:effectLst/>
              <a:latin typeface="Arial" charset="0"/>
              <a:ea typeface="宋体" pitchFamily="2" charset="-122"/>
              <a:cs typeface="+mn-cs"/>
            </a:endParaRPr>
          </a:p>
          <a:p>
            <a:pPr fontAlgn="base"/>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pPr fontAlgn="base"/>
            <a:r>
              <a:rPr lang="en-US" altLang="zh-CN" sz="1200" kern="1200" dirty="0" smtClean="0">
                <a:solidFill>
                  <a:schemeClr val="tx1"/>
                </a:solidFill>
                <a:effectLst/>
                <a:latin typeface="Arial" charset="0"/>
                <a:ea typeface="宋体" pitchFamily="2" charset="-122"/>
                <a:cs typeface="+mn-cs"/>
              </a:rPr>
              <a:t>These two coefficients are real number from minus one to one. One mean two orders are the same order. Minus one mean one order is the reverse of the other order.</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6656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0455C19F-2EEC-6447-B787-C4DCB36C5BD0}" type="slidenum">
              <a:rPr lang="zh-CN" altLang="en-US">
                <a:latin typeface="Arial" charset="0"/>
              </a:rPr>
              <a:pPr eaLnBrk="1" hangingPunct="1"/>
              <a:t>30</a:t>
            </a:fld>
            <a:endParaRPr lang="en-US" altLang="zh-CN">
              <a:latin typeface="Arial" charset="0"/>
            </a:endParaRPr>
          </a:p>
        </p:txBody>
      </p:sp>
    </p:spTree>
    <p:extLst>
      <p:ext uri="{BB962C8B-B14F-4D97-AF65-F5344CB8AC3E}">
        <p14:creationId xmlns:p14="http://schemas.microsoft.com/office/powerpoint/2010/main" xmlns="" val="4634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First, The problem.</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3</a:t>
            </a:fld>
            <a:endParaRPr lang="en-US" altLang="zh-CN"/>
          </a:p>
        </p:txBody>
      </p:sp>
    </p:spTree>
    <p:extLst>
      <p:ext uri="{BB962C8B-B14F-4D97-AF65-F5344CB8AC3E}">
        <p14:creationId xmlns:p14="http://schemas.microsoft.com/office/powerpoint/2010/main" xmlns="" val="155789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The figures show the experiment with 1/4 CSDN passwords for training and another 1/4 for testing.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We can see in these two PSMs from academia, PCFG is better than Markov.</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PSMs from academia are better than PSMs from industry.</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With proper training set, these PSMs can be used on Chinese web password.</a:t>
            </a:r>
            <a:endParaRPr lang="zh-CN" altLang="zh-CN" sz="1200" kern="1200" dirty="0">
              <a:solidFill>
                <a:schemeClr val="tx1"/>
              </a:solidFill>
              <a:effectLst/>
              <a:latin typeface="Arial" charset="0"/>
              <a:ea typeface="宋体" pitchFamily="2" charset="-122"/>
              <a:cs typeface="+mn-cs"/>
            </a:endParaRPr>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31</a:t>
            </a:fld>
            <a:endParaRPr lang="en-US" altLang="zh-CN"/>
          </a:p>
        </p:txBody>
      </p:sp>
    </p:spTree>
    <p:extLst>
      <p:ext uri="{BB962C8B-B14F-4D97-AF65-F5344CB8AC3E}">
        <p14:creationId xmlns:p14="http://schemas.microsoft.com/office/powerpoint/2010/main" xmlns="" val="1338299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p:spPr>
      </p:sp>
      <p:sp>
        <p:nvSpPr>
          <p:cNvPr id="67587"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Then we propose our new PSM, </a:t>
            </a:r>
            <a:r>
              <a:rPr lang="en-US" altLang="zh-CN" sz="1200" kern="1200" dirty="0" err="1" smtClean="0">
                <a:solidFill>
                  <a:schemeClr val="tx1"/>
                </a:solidFill>
                <a:effectLst/>
                <a:latin typeface="Arial" charset="0"/>
                <a:ea typeface="宋体" pitchFamily="2" charset="-122"/>
                <a:cs typeface="+mn-cs"/>
              </a:rPr>
              <a:t>fuzzyPSM</a:t>
            </a:r>
            <a:r>
              <a:rPr lang="en-US" altLang="zh-CN" sz="1200" kern="1200" dirty="0" smtClean="0">
                <a:solidFill>
                  <a:schemeClr val="tx1"/>
                </a:solidFill>
                <a:effectLst/>
                <a:latin typeface="Arial" charset="0"/>
                <a:ea typeface="宋体" pitchFamily="2" charset="-122"/>
                <a:cs typeface="+mn-cs"/>
              </a:rPr>
              <a:t>.</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When users create a new password, they like to reuse or slightly modify an existing password.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So our new PSM consider these three passwords are modified from the same password “password1”.</a:t>
            </a:r>
          </a:p>
          <a:p>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Our </a:t>
            </a:r>
            <a:r>
              <a:rPr lang="en-US" altLang="zh-CN" sz="1200" kern="1200" dirty="0" err="1" smtClean="0">
                <a:solidFill>
                  <a:schemeClr val="tx1"/>
                </a:solidFill>
                <a:effectLst/>
                <a:latin typeface="Arial" charset="0"/>
                <a:ea typeface="宋体" pitchFamily="2" charset="-122"/>
                <a:cs typeface="+mn-cs"/>
              </a:rPr>
              <a:t>fuzzyPSM</a:t>
            </a:r>
            <a:r>
              <a:rPr lang="en-US" altLang="zh-CN" sz="1200" kern="1200" dirty="0" smtClean="0">
                <a:solidFill>
                  <a:schemeClr val="tx1"/>
                </a:solidFill>
                <a:effectLst/>
                <a:latin typeface="Arial" charset="0"/>
                <a:ea typeface="宋体" pitchFamily="2" charset="-122"/>
                <a:cs typeface="+mn-cs"/>
              </a:rPr>
              <a:t> captures three methods of modifying: Concatenation |k</a:t>
            </a:r>
            <a:r>
              <a:rPr lang="zh-CN" altLang="zh-CN" sz="1200" kern="1200" dirty="0" smtClean="0">
                <a:solidFill>
                  <a:schemeClr val="tx1"/>
                </a:solidFill>
                <a:effectLst/>
                <a:latin typeface="Arial" charset="0"/>
                <a:ea typeface="宋体" pitchFamily="2" charset="-122"/>
                <a:cs typeface="+mn-cs"/>
              </a:rPr>
              <a:t>ə</a:t>
            </a:r>
            <a:r>
              <a:rPr lang="en-US" altLang="zh-CN" sz="1200" kern="1200" dirty="0"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ˌ</a:t>
            </a:r>
            <a:r>
              <a:rPr lang="en-US" altLang="zh-CN" sz="1200" kern="1200" dirty="0" err="1" smtClean="0">
                <a:solidFill>
                  <a:schemeClr val="tx1"/>
                </a:solidFill>
                <a:effectLst/>
                <a:latin typeface="Arial" charset="0"/>
                <a:ea typeface="宋体" pitchFamily="2" charset="-122"/>
                <a:cs typeface="+mn-cs"/>
              </a:rPr>
              <a:t>kæt</a:t>
            </a:r>
            <a:r>
              <a:rPr lang="zh-CN" altLang="zh-CN" sz="1200" kern="1200" dirty="0" smtClean="0">
                <a:solidFill>
                  <a:schemeClr val="tx1"/>
                </a:solidFill>
                <a:effectLst/>
                <a:latin typeface="Arial" charset="0"/>
                <a:ea typeface="宋体" pitchFamily="2" charset="-122"/>
                <a:cs typeface="+mn-cs"/>
              </a:rPr>
              <a:t>ɪˈ</a:t>
            </a:r>
            <a:r>
              <a:rPr lang="en-US" altLang="zh-CN" sz="1200" kern="1200" dirty="0" smtClean="0">
                <a:solidFill>
                  <a:schemeClr val="tx1"/>
                </a:solidFill>
                <a:effectLst/>
                <a:latin typeface="Arial" charset="0"/>
                <a:ea typeface="宋体" pitchFamily="2" charset="-122"/>
                <a:cs typeface="+mn-cs"/>
              </a:rPr>
              <a:t>ne</a:t>
            </a:r>
            <a:r>
              <a:rPr lang="zh-CN" altLang="zh-CN" sz="1200" kern="1200" dirty="0" smtClean="0">
                <a:solidFill>
                  <a:schemeClr val="tx1"/>
                </a:solidFill>
                <a:effectLst/>
                <a:latin typeface="Arial" charset="0"/>
                <a:ea typeface="宋体" pitchFamily="2" charset="-122"/>
                <a:cs typeface="+mn-cs"/>
              </a:rPr>
              <a:t>ɪʃ</a:t>
            </a:r>
            <a:r>
              <a:rPr lang="en-US" altLang="zh-CN" sz="1200" kern="1200" dirty="0" smtClean="0">
                <a:solidFill>
                  <a:schemeClr val="tx1"/>
                </a:solidFill>
                <a:effectLst/>
                <a:latin typeface="Arial" charset="0"/>
                <a:ea typeface="宋体" pitchFamily="2" charset="-122"/>
                <a:cs typeface="+mn-cs"/>
              </a:rPr>
              <a:t>n|, Capitalization</a:t>
            </a:r>
            <a:r>
              <a:rPr lang="en-US" altLang="zh-CN" sz="1200" kern="1200" baseline="0" dirty="0" smtClean="0">
                <a:solidFill>
                  <a:schemeClr val="tx1"/>
                </a:solidFill>
                <a:effectLst/>
                <a:latin typeface="Arial" charset="0"/>
                <a:ea typeface="宋体" pitchFamily="2" charset="-122"/>
                <a:cs typeface="+mn-cs"/>
              </a:rPr>
              <a:t> and </a:t>
            </a:r>
            <a:r>
              <a:rPr lang="en-US" altLang="zh-CN" sz="1200" kern="1200" dirty="0" err="1" smtClean="0">
                <a:solidFill>
                  <a:schemeClr val="tx1"/>
                </a:solidFill>
                <a:effectLst/>
                <a:latin typeface="Arial" charset="0"/>
                <a:ea typeface="宋体" pitchFamily="2" charset="-122"/>
                <a:cs typeface="+mn-cs"/>
              </a:rPr>
              <a:t>Leet</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67588"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CEB63B15-3EB9-5C4A-B4BD-2BF8B63A78F7}" type="slidenum">
              <a:rPr lang="zh-CN" altLang="en-US">
                <a:latin typeface="Arial" charset="0"/>
              </a:rPr>
              <a:pPr eaLnBrk="1" hangingPunct="1"/>
              <a:t>32</a:t>
            </a:fld>
            <a:endParaRPr lang="en-US" altLang="zh-CN">
              <a:latin typeface="Arial" charset="0"/>
            </a:endParaRPr>
          </a:p>
        </p:txBody>
      </p:sp>
    </p:spTree>
    <p:extLst>
      <p:ext uri="{BB962C8B-B14F-4D97-AF65-F5344CB8AC3E}">
        <p14:creationId xmlns:p14="http://schemas.microsoft.com/office/powerpoint/2010/main" xmlns="" val="2040651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Fuzzy PSM is also a probabilistic context-free grammar.</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This is the </a:t>
            </a:r>
            <a:r>
              <a:rPr lang="en-US" altLang="zh-CN" sz="1200" kern="1200" dirty="0" err="1" smtClean="0">
                <a:solidFill>
                  <a:schemeClr val="tx1"/>
                </a:solidFill>
                <a:effectLst/>
                <a:latin typeface="Arial" charset="0"/>
                <a:ea typeface="宋体" pitchFamily="2" charset="-122"/>
                <a:cs typeface="+mn-cs"/>
              </a:rPr>
              <a:t>definistion</a:t>
            </a:r>
            <a:r>
              <a:rPr lang="en-US" altLang="zh-CN" sz="1200" kern="1200" dirty="0" smtClean="0">
                <a:solidFill>
                  <a:schemeClr val="tx1"/>
                </a:solidFill>
                <a:effectLst/>
                <a:latin typeface="Arial" charset="0"/>
                <a:ea typeface="宋体" pitchFamily="2" charset="-122"/>
                <a:cs typeface="+mn-cs"/>
              </a:rPr>
              <a:t> of context-free grammar. Four tuple, Non-terminal character set V, Terminal character set </a:t>
            </a:r>
            <a:r>
              <a:rPr lang="en-US" altLang="zh-CN" sz="1200" kern="1200" dirty="0" err="1" smtClean="0">
                <a:solidFill>
                  <a:schemeClr val="tx1"/>
                </a:solidFill>
                <a:effectLst/>
                <a:latin typeface="Arial" charset="0"/>
                <a:ea typeface="宋体" pitchFamily="2" charset="-122"/>
                <a:cs typeface="+mn-cs"/>
              </a:rPr>
              <a:t>Σ</a:t>
            </a:r>
            <a:r>
              <a:rPr lang="en-US" altLang="zh-CN" sz="1200" kern="1200" dirty="0" smtClean="0">
                <a:solidFill>
                  <a:schemeClr val="tx1"/>
                </a:solidFill>
                <a:effectLst/>
                <a:latin typeface="Arial" charset="0"/>
                <a:ea typeface="宋体" pitchFamily="2" charset="-122"/>
                <a:cs typeface="+mn-cs"/>
              </a:rPr>
              <a:t>, the most important part, rule set R, is a relation from V to V </a:t>
            </a:r>
            <a:r>
              <a:rPr lang="en-US" altLang="zh-CN" sz="1200" b="1" kern="1200" dirty="0" smtClean="0">
                <a:solidFill>
                  <a:schemeClr val="tx1"/>
                </a:solidFill>
                <a:effectLst/>
                <a:latin typeface="Arial" charset="0"/>
                <a:ea typeface="宋体" pitchFamily="2" charset="-122"/>
                <a:cs typeface="+mn-cs"/>
              </a:rPr>
              <a:t>union </a:t>
            </a:r>
            <a:r>
              <a:rPr lang="el-GR" altLang="zh-CN" sz="1200" kern="1200" dirty="0" smtClean="0">
                <a:solidFill>
                  <a:schemeClr val="tx1"/>
                </a:solidFill>
                <a:effectLst/>
                <a:latin typeface="Arial" charset="0"/>
                <a:ea typeface="宋体" pitchFamily="2" charset="-122"/>
                <a:cs typeface="+mn-cs"/>
              </a:rPr>
              <a:t>Σ</a:t>
            </a:r>
            <a:r>
              <a:rPr lang="en-US" altLang="zh-CN" sz="1200" kern="1200" dirty="0" smtClean="0">
                <a:solidFill>
                  <a:schemeClr val="tx1"/>
                </a:solidFill>
                <a:effectLst/>
                <a:latin typeface="Arial" charset="0"/>
                <a:ea typeface="宋体" pitchFamily="2" charset="-122"/>
                <a:cs typeface="+mn-cs"/>
              </a:rPr>
              <a:t> star, and a Start symbol S.</a:t>
            </a:r>
            <a:endParaRPr lang="zh-CN" altLang="zh-CN" sz="1200" kern="1200" dirty="0">
              <a:solidFill>
                <a:schemeClr val="tx1"/>
              </a:solidFill>
              <a:effectLst/>
              <a:latin typeface="Arial" charset="0"/>
              <a:ea typeface="宋体" pitchFamily="2" charset="-122"/>
              <a:cs typeface="+mn-cs"/>
            </a:endParaRPr>
          </a:p>
        </p:txBody>
      </p:sp>
      <p:sp>
        <p:nvSpPr>
          <p:cNvPr id="68612"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97D250D4-DEEE-6A41-8D29-26BE95D6298D}" type="slidenum">
              <a:rPr lang="zh-CN" altLang="en-US">
                <a:latin typeface="Arial" charset="0"/>
              </a:rPr>
              <a:pPr eaLnBrk="1" hangingPunct="1"/>
              <a:t>33</a:t>
            </a:fld>
            <a:endParaRPr lang="en-US" altLang="zh-CN">
              <a:latin typeface="Arial" charset="0"/>
            </a:endParaRPr>
          </a:p>
        </p:txBody>
      </p:sp>
    </p:spTree>
    <p:extLst>
      <p:ext uri="{BB962C8B-B14F-4D97-AF65-F5344CB8AC3E}">
        <p14:creationId xmlns:p14="http://schemas.microsoft.com/office/powerpoint/2010/main" xmlns="" val="1975960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The probabilistic context-free grammar give every rule a probability in context-free grammar.</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These probabilities we can get from the real password set.</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This is an example.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 table on the left is probability of base structures and segments.</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From this table, we can see the start symbol has 0.4 probability to become B8. B8 mean base passwords the length of which is 8. B8 has 0.85 probability to become “password”.</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These two tables on the right are probabilities of capitalizing and </a:t>
            </a:r>
            <a:r>
              <a:rPr lang="en-US" altLang="zh-CN" sz="1200" kern="1200" dirty="0" err="1" smtClean="0">
                <a:solidFill>
                  <a:schemeClr val="tx1"/>
                </a:solidFill>
                <a:effectLst/>
                <a:latin typeface="Arial" charset="0"/>
                <a:ea typeface="宋体" pitchFamily="2" charset="-122"/>
                <a:cs typeface="+mn-cs"/>
              </a:rPr>
              <a:t>leet</a:t>
            </a:r>
            <a:r>
              <a:rPr lang="en-US" altLang="zh-CN" sz="1200" kern="1200" dirty="0" smtClean="0">
                <a:solidFill>
                  <a:schemeClr val="tx1"/>
                </a:solidFill>
                <a:effectLst/>
                <a:latin typeface="Arial" charset="0"/>
                <a:ea typeface="宋体" pitchFamily="2" charset="-122"/>
                <a:cs typeface="+mn-cs"/>
              </a:rPr>
              <a:t> transformation.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 old PCFG only have the first table, that’s the difference between our </a:t>
            </a:r>
            <a:r>
              <a:rPr lang="en-US" altLang="zh-CN" sz="1200" kern="1200" dirty="0" err="1" smtClean="0">
                <a:solidFill>
                  <a:schemeClr val="tx1"/>
                </a:solidFill>
                <a:effectLst/>
                <a:latin typeface="Arial" charset="0"/>
                <a:ea typeface="宋体" pitchFamily="2" charset="-122"/>
                <a:cs typeface="+mn-cs"/>
              </a:rPr>
              <a:t>fuzzyPSM</a:t>
            </a:r>
            <a:r>
              <a:rPr lang="en-US" altLang="zh-CN" sz="1200" kern="1200" dirty="0" smtClean="0">
                <a:solidFill>
                  <a:schemeClr val="tx1"/>
                </a:solidFill>
                <a:effectLst/>
                <a:latin typeface="Arial" charset="0"/>
                <a:ea typeface="宋体" pitchFamily="2" charset="-122"/>
                <a:cs typeface="+mn-cs"/>
              </a:rPr>
              <a:t> and PCFG-based PSM.</a:t>
            </a:r>
            <a:endParaRPr lang="zh-CN" altLang="zh-CN" sz="1200" kern="1200" dirty="0" smtClean="0">
              <a:solidFill>
                <a:schemeClr val="tx1"/>
              </a:solidFill>
              <a:effectLst/>
              <a:latin typeface="Arial" charset="0"/>
              <a:ea typeface="宋体" pitchFamily="2" charset="-122"/>
              <a:cs typeface="+mn-cs"/>
            </a:endParaRPr>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1A9943FC-736C-F94D-8855-1CD32284B84A}" type="slidenum">
              <a:rPr lang="zh-CN" altLang="en-US">
                <a:latin typeface="Arial" charset="0"/>
              </a:rPr>
              <a:pPr eaLnBrk="1" hangingPunct="1"/>
              <a:t>34</a:t>
            </a:fld>
            <a:endParaRPr lang="en-US" altLang="zh-CN">
              <a:latin typeface="Arial" charset="0"/>
            </a:endParaRPr>
          </a:p>
        </p:txBody>
      </p:sp>
    </p:spTree>
    <p:extLst>
      <p:ext uri="{BB962C8B-B14F-4D97-AF65-F5344CB8AC3E}">
        <p14:creationId xmlns:p14="http://schemas.microsoft.com/office/powerpoint/2010/main" xmlns="" val="317097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Let’s see an example.</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This password “p@ssw0rd”, old PCFG consider it as a combination of five </a:t>
            </a:r>
            <a:r>
              <a:rPr lang="en-US" altLang="zh-CN" sz="1200" kern="1200" dirty="0" err="1" smtClean="0">
                <a:solidFill>
                  <a:schemeClr val="tx1"/>
                </a:solidFill>
                <a:effectLst/>
                <a:latin typeface="Arial" charset="0"/>
                <a:ea typeface="宋体" pitchFamily="2" charset="-122"/>
                <a:cs typeface="+mn-cs"/>
              </a:rPr>
              <a:t>segements</a:t>
            </a:r>
            <a:r>
              <a:rPr lang="en-US" altLang="zh-CN" sz="1200" kern="1200" dirty="0" smtClean="0">
                <a:solidFill>
                  <a:schemeClr val="tx1"/>
                </a:solidFill>
                <a:effectLst/>
                <a:latin typeface="Arial" charset="0"/>
                <a:ea typeface="宋体" pitchFamily="2" charset="-122"/>
                <a:cs typeface="+mn-cs"/>
              </a:rPr>
              <a:t>. Our fuzzy PSM consider it as a base password “</a:t>
            </a:r>
            <a:r>
              <a:rPr lang="en-US" altLang="zh-CN" sz="1200" kern="1200" dirty="0" err="1" smtClean="0">
                <a:solidFill>
                  <a:schemeClr val="tx1"/>
                </a:solidFill>
                <a:effectLst/>
                <a:latin typeface="Arial" charset="0"/>
                <a:ea typeface="宋体" pitchFamily="2" charset="-122"/>
                <a:cs typeface="+mn-cs"/>
              </a:rPr>
              <a:t>p@ssword</a:t>
            </a:r>
            <a:r>
              <a:rPr lang="en-US" altLang="zh-CN" sz="1200" kern="1200" dirty="0" smtClean="0">
                <a:solidFill>
                  <a:schemeClr val="tx1"/>
                </a:solidFill>
                <a:effectLst/>
                <a:latin typeface="Arial" charset="0"/>
                <a:ea typeface="宋体" pitchFamily="2" charset="-122"/>
                <a:cs typeface="+mn-cs"/>
              </a:rPr>
              <a:t>” </a:t>
            </a:r>
            <a:r>
              <a:rPr lang="en-US" altLang="zh-CN" sz="1200" kern="1200" baseline="0" dirty="0" smtClean="0">
                <a:solidFill>
                  <a:schemeClr val="tx1"/>
                </a:solidFill>
                <a:effectLst/>
                <a:latin typeface="Arial" charset="0"/>
                <a:ea typeface="宋体" pitchFamily="2" charset="-122"/>
                <a:cs typeface="+mn-cs"/>
              </a:rPr>
              <a:t> and </a:t>
            </a:r>
            <a:r>
              <a:rPr lang="en-US" altLang="zh-CN" sz="1200" kern="1200" dirty="0" smtClean="0">
                <a:solidFill>
                  <a:schemeClr val="tx1"/>
                </a:solidFill>
                <a:effectLst/>
                <a:latin typeface="Arial" charset="0"/>
                <a:ea typeface="宋体" pitchFamily="2" charset="-122"/>
                <a:cs typeface="+mn-cs"/>
              </a:rPr>
              <a:t>modify the letter “o” to the number “0”.</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smtClean="0"/>
          </a:p>
          <a:p>
            <a:endParaRPr lang="zh-CN" altLang="en-US" dirty="0">
              <a:ea typeface="宋体" charset="0"/>
            </a:endParaRPr>
          </a:p>
        </p:txBody>
      </p:sp>
      <p:sp>
        <p:nvSpPr>
          <p:cNvPr id="70660"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7DB97F57-EB61-BE46-AE45-A42EC1B8F16F}" type="slidenum">
              <a:rPr lang="zh-CN" altLang="en-US">
                <a:latin typeface="Arial" charset="0"/>
              </a:rPr>
              <a:pPr eaLnBrk="1" hangingPunct="1"/>
              <a:t>35</a:t>
            </a:fld>
            <a:endParaRPr lang="en-US" altLang="zh-CN">
              <a:latin typeface="Arial" charset="0"/>
            </a:endParaRPr>
          </a:p>
        </p:txBody>
      </p:sp>
    </p:spTree>
    <p:extLst>
      <p:ext uri="{BB962C8B-B14F-4D97-AF65-F5344CB8AC3E}">
        <p14:creationId xmlns:p14="http://schemas.microsoft.com/office/powerpoint/2010/main" xmlns="" val="189206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Why we call the new PSM “</a:t>
            </a:r>
            <a:r>
              <a:rPr lang="en-US" altLang="zh-CN" sz="1200" kern="1200" dirty="0" err="1" smtClean="0">
                <a:solidFill>
                  <a:schemeClr val="tx1"/>
                </a:solidFill>
                <a:effectLst/>
                <a:latin typeface="Arial" charset="0"/>
                <a:ea typeface="宋体" pitchFamily="2" charset="-122"/>
                <a:cs typeface="+mn-cs"/>
              </a:rPr>
              <a:t>fuzzyPSM</a:t>
            </a:r>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First reason is over 80% items in the base structure table are of the form S-&gt;Bm.</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Second reason is fuzzy logic aims to imitate |</a:t>
            </a:r>
            <a:r>
              <a:rPr lang="zh-CN" altLang="zh-CN" sz="1200" kern="1200" dirty="0" smtClean="0">
                <a:solidFill>
                  <a:schemeClr val="tx1"/>
                </a:solidFill>
                <a:effectLst/>
                <a:latin typeface="Arial" charset="0"/>
                <a:ea typeface="宋体" pitchFamily="2" charset="-122"/>
                <a:cs typeface="+mn-cs"/>
              </a:rPr>
              <a:t>ˈɪ</a:t>
            </a:r>
            <a:r>
              <a:rPr lang="en-US" altLang="zh-CN" sz="1200" kern="1200" dirty="0" smtClean="0">
                <a:solidFill>
                  <a:schemeClr val="tx1"/>
                </a:solidFill>
                <a:effectLst/>
                <a:latin typeface="Arial" charset="0"/>
                <a:ea typeface="宋体" pitchFamily="2" charset="-122"/>
                <a:cs typeface="+mn-cs"/>
              </a:rPr>
              <a:t>m</a:t>
            </a:r>
            <a:r>
              <a:rPr lang="zh-CN" altLang="zh-CN" sz="1200" kern="1200" dirty="0" smtClean="0">
                <a:solidFill>
                  <a:schemeClr val="tx1"/>
                </a:solidFill>
                <a:effectLst/>
                <a:latin typeface="Arial" charset="0"/>
                <a:ea typeface="宋体" pitchFamily="2" charset="-122"/>
                <a:cs typeface="+mn-cs"/>
              </a:rPr>
              <a:t>ɪ</a:t>
            </a:r>
            <a:r>
              <a:rPr lang="en-US" altLang="zh-CN" sz="1200" kern="1200" dirty="0" err="1" smtClean="0">
                <a:solidFill>
                  <a:schemeClr val="tx1"/>
                </a:solidFill>
                <a:effectLst/>
                <a:latin typeface="Arial" charset="0"/>
                <a:ea typeface="宋体" pitchFamily="2" charset="-122"/>
                <a:cs typeface="+mn-cs"/>
              </a:rPr>
              <a:t>te</a:t>
            </a:r>
            <a:r>
              <a:rPr lang="zh-CN" altLang="zh-CN" sz="1200" kern="1200" dirty="0" smtClean="0">
                <a:solidFill>
                  <a:schemeClr val="tx1"/>
                </a:solidFill>
                <a:effectLst/>
                <a:latin typeface="Arial" charset="0"/>
                <a:ea typeface="宋体" pitchFamily="2" charset="-122"/>
                <a:cs typeface="+mn-cs"/>
              </a:rPr>
              <a:t>ɪ</a:t>
            </a:r>
            <a:r>
              <a:rPr lang="en-US" altLang="zh-CN" sz="1200" kern="1200" dirty="0" smtClean="0">
                <a:solidFill>
                  <a:schemeClr val="tx1"/>
                </a:solidFill>
                <a:effectLst/>
                <a:latin typeface="Arial" charset="0"/>
                <a:ea typeface="宋体" pitchFamily="2" charset="-122"/>
                <a:cs typeface="+mn-cs"/>
              </a:rPr>
              <a:t>t| the way human think and our PSM aims to imitate the way human create their passwords.</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1A9943FC-736C-F94D-8855-1CD32284B84A}" type="slidenum">
              <a:rPr lang="zh-CN" altLang="en-US">
                <a:latin typeface="Arial" charset="0"/>
              </a:rPr>
              <a:pPr eaLnBrk="1" hangingPunct="1"/>
              <a:t>36</a:t>
            </a:fld>
            <a:endParaRPr lang="en-US" altLang="zh-CN">
              <a:latin typeface="Arial" charset="0"/>
            </a:endParaRPr>
          </a:p>
        </p:txBody>
      </p:sp>
    </p:spTree>
    <p:extLst>
      <p:ext uri="{BB962C8B-B14F-4D97-AF65-F5344CB8AC3E}">
        <p14:creationId xmlns:p14="http://schemas.microsoft.com/office/powerpoint/2010/main" xmlns="" val="861543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Then we use the Kendall </a:t>
            </a:r>
            <a:r>
              <a:rPr lang="en-US" altLang="zh-CN" sz="1200" kern="1200" dirty="0" err="1" smtClean="0">
                <a:solidFill>
                  <a:schemeClr val="tx1"/>
                </a:solidFill>
                <a:effectLst/>
                <a:latin typeface="Arial" charset="0"/>
                <a:ea typeface="宋体" pitchFamily="2" charset="-122"/>
                <a:cs typeface="+mn-cs"/>
              </a:rPr>
              <a:t>τ</a:t>
            </a:r>
            <a:r>
              <a:rPr lang="en-US" altLang="zh-CN" sz="1200" kern="1200" dirty="0" smtClean="0">
                <a:solidFill>
                  <a:schemeClr val="tx1"/>
                </a:solidFill>
                <a:effectLst/>
                <a:latin typeface="Arial" charset="0"/>
                <a:ea typeface="宋体" pitchFamily="2" charset="-122"/>
                <a:cs typeface="+mn-cs"/>
              </a:rPr>
              <a:t> and Spearman </a:t>
            </a:r>
            <a:r>
              <a:rPr lang="en-US" altLang="zh-CN" sz="1200" kern="1200" dirty="0" err="1" smtClean="0">
                <a:solidFill>
                  <a:schemeClr val="tx1"/>
                </a:solidFill>
                <a:effectLst/>
                <a:latin typeface="Arial" charset="0"/>
                <a:ea typeface="宋体" pitchFamily="2" charset="-122"/>
                <a:cs typeface="+mn-cs"/>
              </a:rPr>
              <a:t>ρ</a:t>
            </a:r>
            <a:r>
              <a:rPr lang="en-US" altLang="zh-CN" sz="1200" kern="1200" dirty="0" smtClean="0">
                <a:solidFill>
                  <a:schemeClr val="tx1"/>
                </a:solidFill>
                <a:effectLst/>
                <a:latin typeface="Arial" charset="0"/>
                <a:ea typeface="宋体" pitchFamily="2" charset="-122"/>
                <a:cs typeface="+mn-cs"/>
              </a:rPr>
              <a:t> to measure the accuracy of our fuzzy PSM. </a:t>
            </a:r>
          </a:p>
          <a:p>
            <a:r>
              <a:rPr lang="en-US" altLang="zh-CN" sz="1200" kern="1200" dirty="0" smtClean="0">
                <a:solidFill>
                  <a:schemeClr val="tx1"/>
                </a:solidFill>
                <a:effectLst/>
                <a:latin typeface="Arial" charset="0"/>
                <a:ea typeface="宋体" pitchFamily="2" charset="-122"/>
                <a:cs typeface="+mn-cs"/>
              </a:rPr>
              <a:t>We design four scenarios |s</a:t>
            </a:r>
            <a:r>
              <a:rPr lang="zh-CN" altLang="zh-CN" sz="1200" kern="1200" dirty="0" smtClean="0">
                <a:solidFill>
                  <a:schemeClr val="tx1"/>
                </a:solidFill>
                <a:effectLst/>
                <a:latin typeface="Arial" charset="0"/>
                <a:ea typeface="宋体" pitchFamily="2" charset="-122"/>
                <a:cs typeface="+mn-cs"/>
              </a:rPr>
              <a:t>ɪˈ</a:t>
            </a:r>
            <a:r>
              <a:rPr lang="en-US" altLang="zh-CN" sz="1200" kern="1200" dirty="0"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ɑː</a:t>
            </a:r>
            <a:r>
              <a:rPr lang="en-US" altLang="zh-CN" sz="1200" kern="1200" dirty="0" smtClean="0">
                <a:solidFill>
                  <a:schemeClr val="tx1"/>
                </a:solidFill>
                <a:effectLst/>
                <a:latin typeface="Arial" charset="0"/>
                <a:ea typeface="宋体" pitchFamily="2" charset="-122"/>
                <a:cs typeface="+mn-cs"/>
              </a:rPr>
              <a:t>r</a:t>
            </a:r>
            <a:r>
              <a:rPr lang="zh-CN" altLang="zh-CN" sz="1200" kern="1200" dirty="0" smtClean="0">
                <a:solidFill>
                  <a:schemeClr val="tx1"/>
                </a:solidFill>
                <a:effectLst/>
                <a:latin typeface="Arial" charset="0"/>
                <a:ea typeface="宋体" pitchFamily="2" charset="-122"/>
                <a:cs typeface="+mn-cs"/>
              </a:rPr>
              <a:t>ɪəʊ</a:t>
            </a:r>
            <a:r>
              <a:rPr lang="en-US" altLang="zh-CN" sz="1200" kern="1200" dirty="0" smtClean="0">
                <a:solidFill>
                  <a:schemeClr val="tx1"/>
                </a:solidFill>
                <a:effectLst/>
                <a:latin typeface="Arial" charset="0"/>
                <a:ea typeface="宋体" pitchFamily="2" charset="-122"/>
                <a:cs typeface="+mn-cs"/>
              </a:rPr>
              <a:t>| and conduct 36 experiments with 11 real password sets.</a:t>
            </a:r>
            <a:endParaRPr lang="zh-CN" altLang="zh-CN" sz="1200" kern="1200" dirty="0">
              <a:solidFill>
                <a:schemeClr val="tx1"/>
              </a:solidFill>
              <a:effectLst/>
              <a:latin typeface="Arial" charset="0"/>
              <a:ea typeface="宋体" pitchFamily="2" charset="-122"/>
              <a:cs typeface="+mn-cs"/>
            </a:endParaRPr>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37</a:t>
            </a:fld>
            <a:endParaRPr lang="en-US" altLang="zh-CN"/>
          </a:p>
        </p:txBody>
      </p:sp>
    </p:spTree>
    <p:extLst>
      <p:ext uri="{BB962C8B-B14F-4D97-AF65-F5344CB8AC3E}">
        <p14:creationId xmlns:p14="http://schemas.microsoft.com/office/powerpoint/2010/main" xmlns="" val="524688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We find fuzzy PSM outperforms existing ones.</a:t>
            </a:r>
          </a:p>
          <a:p>
            <a:r>
              <a:rPr lang="zh-CN" altLang="en-US" sz="1200" kern="1200" dirty="0" smtClean="0">
                <a:solidFill>
                  <a:schemeClr val="tx1"/>
                </a:solidFill>
                <a:effectLst/>
                <a:latin typeface="Arial" charset="0"/>
                <a:ea typeface="宋体" pitchFamily="2" charset="-122"/>
                <a:cs typeface="+mn-cs"/>
              </a:rPr>
              <a:t>单击</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 green line is </a:t>
            </a:r>
            <a:r>
              <a:rPr lang="en-US" altLang="zh-CN" sz="1200" kern="1200" dirty="0" err="1" smtClean="0">
                <a:solidFill>
                  <a:schemeClr val="tx1"/>
                </a:solidFill>
                <a:effectLst/>
                <a:latin typeface="Arial" charset="0"/>
                <a:ea typeface="宋体" pitchFamily="2" charset="-122"/>
                <a:cs typeface="+mn-cs"/>
              </a:rPr>
              <a:t>fuzzyPSM</a:t>
            </a:r>
            <a:r>
              <a:rPr lang="en-US" altLang="zh-CN" sz="1200" kern="1200" dirty="0" smtClean="0">
                <a:solidFill>
                  <a:schemeClr val="tx1"/>
                </a:solidFill>
                <a:effectLst/>
                <a:latin typeface="Arial" charset="0"/>
                <a:ea typeface="宋体" pitchFamily="2" charset="-122"/>
                <a:cs typeface="+mn-cs"/>
              </a:rPr>
              <a:t>. Almost in every figure, green line is above other curves.</a:t>
            </a:r>
            <a:endParaRPr lang="zh-CN" altLang="zh-CN" sz="1200" kern="1200" dirty="0">
              <a:solidFill>
                <a:schemeClr val="tx1"/>
              </a:solidFill>
              <a:effectLst/>
              <a:latin typeface="Arial" charset="0"/>
              <a:ea typeface="宋体" pitchFamily="2" charset="-122"/>
              <a:cs typeface="+mn-cs"/>
            </a:endParaRPr>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38</a:t>
            </a:fld>
            <a:endParaRPr lang="en-US" altLang="zh-CN"/>
          </a:p>
        </p:txBody>
      </p:sp>
    </p:spTree>
    <p:extLst>
      <p:ext uri="{BB962C8B-B14F-4D97-AF65-F5344CB8AC3E}">
        <p14:creationId xmlns:p14="http://schemas.microsoft.com/office/powerpoint/2010/main" xmlns="" val="648031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Same results.</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39</a:t>
            </a:fld>
            <a:endParaRPr lang="en-US" altLang="zh-CN"/>
          </a:p>
        </p:txBody>
      </p:sp>
    </p:spTree>
    <p:extLst>
      <p:ext uri="{BB962C8B-B14F-4D97-AF65-F5344CB8AC3E}">
        <p14:creationId xmlns:p14="http://schemas.microsoft.com/office/powerpoint/2010/main" xmlns="" val="700108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p:spPr>
      </p:sp>
      <p:sp>
        <p:nvSpPr>
          <p:cNvPr id="71683" name="备注占位符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zh-CN" sz="1200" kern="1200" dirty="0" smtClean="0">
                <a:solidFill>
                  <a:schemeClr val="tx1"/>
                </a:solidFill>
                <a:effectLst/>
                <a:latin typeface="Arial" charset="0"/>
                <a:ea typeface="宋体" pitchFamily="2" charset="-122"/>
                <a:cs typeface="+mn-cs"/>
              </a:rPr>
              <a:t>To conclude</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PCFG is the best PSM from academia?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PSMs from academia are more accurate than PSMs from industry.</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Those PSMs accurate for Chinese users with proper training set.</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Considering users’ behavior, we propose a new meter—</a:t>
            </a:r>
            <a:r>
              <a:rPr lang="en-US" altLang="zh-CN" sz="1200" kern="1200" dirty="0" err="1" smtClean="0">
                <a:solidFill>
                  <a:schemeClr val="tx1"/>
                </a:solidFill>
                <a:effectLst/>
                <a:latin typeface="Arial" charset="0"/>
                <a:ea typeface="宋体" pitchFamily="2" charset="-122"/>
                <a:cs typeface="+mn-cs"/>
              </a:rPr>
              <a:t>fuzzyPSM</a:t>
            </a:r>
            <a:r>
              <a:rPr lang="en-US" altLang="zh-CN" sz="1200" kern="1200" dirty="0" smtClean="0">
                <a:solidFill>
                  <a:schemeClr val="tx1"/>
                </a:solidFill>
                <a:effectLst/>
                <a:latin typeface="Arial" charset="0"/>
                <a:ea typeface="宋体" pitchFamily="2" charset="-122"/>
                <a:cs typeface="+mn-cs"/>
              </a:rPr>
              <a:t>.</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endParaRPr lang="zh-CN" altLang="en-US" dirty="0">
              <a:ea typeface="宋体" charset="0"/>
            </a:endParaRPr>
          </a:p>
        </p:txBody>
      </p:sp>
      <p:sp>
        <p:nvSpPr>
          <p:cNvPr id="71684" name="灯片编号占位符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fld id="{A28541ED-50AD-3A4F-AB5D-A4C5CF0A0655}" type="slidenum">
              <a:rPr lang="zh-CN" altLang="en-US">
                <a:latin typeface="Arial" charset="0"/>
              </a:rPr>
              <a:pPr eaLnBrk="1" hangingPunct="1"/>
              <a:t>40</a:t>
            </a:fld>
            <a:endParaRPr lang="en-US" altLang="zh-CN">
              <a:latin typeface="Arial" charset="0"/>
            </a:endParaRPr>
          </a:p>
        </p:txBody>
      </p:sp>
    </p:spTree>
    <p:extLst>
      <p:ext uri="{BB962C8B-B14F-4D97-AF65-F5344CB8AC3E}">
        <p14:creationId xmlns:p14="http://schemas.microsoft.com/office/powerpoint/2010/main" xmlns="" val="26944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No one doubts that passwords are the most prevalent |</a:t>
            </a:r>
            <a:r>
              <a:rPr lang="zh-CN" altLang="zh-CN" sz="1200" kern="1200" dirty="0" smtClean="0">
                <a:solidFill>
                  <a:schemeClr val="tx1"/>
                </a:solidFill>
                <a:effectLst/>
                <a:latin typeface="Arial" charset="0"/>
                <a:ea typeface="宋体" pitchFamily="2" charset="-122"/>
                <a:cs typeface="+mn-cs"/>
              </a:rPr>
              <a:t>ˈ</a:t>
            </a:r>
            <a:r>
              <a:rPr lang="en-US" altLang="zh-CN" sz="1200" kern="1200" dirty="0" err="1" smtClean="0">
                <a:solidFill>
                  <a:schemeClr val="tx1"/>
                </a:solidFill>
                <a:effectLst/>
                <a:latin typeface="Arial" charset="0"/>
                <a:ea typeface="宋体" pitchFamily="2" charset="-122"/>
                <a:cs typeface="+mn-cs"/>
              </a:rPr>
              <a:t>prev</a:t>
            </a:r>
            <a:r>
              <a:rPr lang="zh-CN" altLang="zh-CN" sz="1200" kern="1200" dirty="0" smtClean="0">
                <a:solidFill>
                  <a:schemeClr val="tx1"/>
                </a:solidFill>
                <a:effectLst/>
                <a:latin typeface="Arial" charset="0"/>
                <a:ea typeface="宋体" pitchFamily="2" charset="-122"/>
                <a:cs typeface="+mn-cs"/>
              </a:rPr>
              <a:t>ə</a:t>
            </a:r>
            <a:r>
              <a:rPr lang="en-US" altLang="zh-CN" sz="1200" kern="1200" dirty="0" smtClean="0">
                <a:solidFill>
                  <a:schemeClr val="tx1"/>
                </a:solidFill>
                <a:effectLst/>
                <a:latin typeface="Arial" charset="0"/>
                <a:ea typeface="宋体" pitchFamily="2" charset="-122"/>
                <a:cs typeface="+mn-cs"/>
              </a:rPr>
              <a:t>l</a:t>
            </a:r>
            <a:r>
              <a:rPr lang="zh-CN" altLang="zh-CN" sz="1200" kern="1200" dirty="0" smtClean="0">
                <a:solidFill>
                  <a:schemeClr val="tx1"/>
                </a:solidFill>
                <a:effectLst/>
                <a:latin typeface="Arial" charset="0"/>
                <a:ea typeface="宋体" pitchFamily="2" charset="-122"/>
                <a:cs typeface="+mn-cs"/>
              </a:rPr>
              <a:t>ə</a:t>
            </a:r>
            <a:r>
              <a:rPr lang="en-US" altLang="zh-CN" sz="1200" kern="1200" dirty="0" err="1" smtClean="0">
                <a:solidFill>
                  <a:schemeClr val="tx1"/>
                </a:solidFill>
                <a:effectLst/>
                <a:latin typeface="Arial" charset="0"/>
                <a:ea typeface="宋体" pitchFamily="2" charset="-122"/>
                <a:cs typeface="+mn-cs"/>
              </a:rPr>
              <a:t>nt</a:t>
            </a:r>
            <a:r>
              <a:rPr lang="en-US" altLang="zh-CN" sz="1200" kern="1200" dirty="0" smtClean="0">
                <a:solidFill>
                  <a:schemeClr val="tx1"/>
                </a:solidFill>
                <a:effectLst/>
                <a:latin typeface="Arial" charset="0"/>
                <a:ea typeface="宋体" pitchFamily="2" charset="-122"/>
                <a:cs typeface="+mn-cs"/>
              </a:rPr>
              <a:t>| authentication method for user authentication in today’s cyber world. </a:t>
            </a:r>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4</a:t>
            </a:fld>
            <a:endParaRPr lang="en-US" altLang="zh-CN"/>
          </a:p>
        </p:txBody>
      </p:sp>
    </p:spTree>
    <p:extLst>
      <p:ext uri="{BB962C8B-B14F-4D97-AF65-F5344CB8AC3E}">
        <p14:creationId xmlns:p14="http://schemas.microsoft.com/office/powerpoint/2010/main" xmlns="" val="231602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That’s all. Thank you for your attention!</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41</a:t>
            </a:fld>
            <a:endParaRPr lang="en-US" altLang="zh-CN"/>
          </a:p>
        </p:txBody>
      </p:sp>
    </p:spTree>
    <p:extLst>
      <p:ext uri="{BB962C8B-B14F-4D97-AF65-F5344CB8AC3E}">
        <p14:creationId xmlns:p14="http://schemas.microsoft.com/office/powerpoint/2010/main" xmlns="" val="156628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When a user register on a website, the website requires an email or a username and a password. </a:t>
            </a:r>
          </a:p>
          <a:p>
            <a:r>
              <a:rPr lang="en-US" altLang="zh-CN" sz="1200" kern="1200" dirty="0" smtClean="0">
                <a:solidFill>
                  <a:schemeClr val="tx1"/>
                </a:solidFill>
                <a:effectLst/>
                <a:latin typeface="Arial" charset="0"/>
                <a:ea typeface="宋体" pitchFamily="2" charset="-122"/>
                <a:cs typeface="+mn-cs"/>
              </a:rPr>
              <a:t>Usually, website has some restrictions for password,</a:t>
            </a:r>
            <a:r>
              <a:rPr lang="en-US" altLang="zh-CN" sz="1200" kern="1200" baseline="0" dirty="0" smtClean="0">
                <a:solidFill>
                  <a:schemeClr val="tx1"/>
                </a:solidFill>
                <a:effectLst/>
                <a:latin typeface="Arial" charset="0"/>
                <a:ea typeface="宋体" pitchFamily="2" charset="-122"/>
                <a:cs typeface="+mn-cs"/>
              </a:rPr>
              <a:t> this website require </a:t>
            </a:r>
            <a:r>
              <a:rPr lang="en-US" altLang="zh-CN" sz="1200" kern="1200" dirty="0" smtClean="0">
                <a:solidFill>
                  <a:schemeClr val="tx1"/>
                </a:solidFill>
                <a:effectLst/>
                <a:latin typeface="Arial" charset="0"/>
                <a:ea typeface="宋体" pitchFamily="2" charset="-122"/>
                <a:cs typeface="+mn-cs"/>
              </a:rPr>
              <a:t>length from 6 to 20. Those restrictions |r</a:t>
            </a:r>
            <a:r>
              <a:rPr lang="zh-CN" altLang="zh-CN" sz="1200" kern="1200" dirty="0" smtClean="0">
                <a:solidFill>
                  <a:schemeClr val="tx1"/>
                </a:solidFill>
                <a:effectLst/>
                <a:latin typeface="Arial" charset="0"/>
                <a:ea typeface="宋体" pitchFamily="2" charset="-122"/>
                <a:cs typeface="+mn-cs"/>
              </a:rPr>
              <a:t>ɪˈ</a:t>
            </a:r>
            <a:r>
              <a:rPr lang="en-US" altLang="zh-CN" sz="1200" kern="1200" dirty="0" err="1" smtClean="0">
                <a:solidFill>
                  <a:schemeClr val="tx1"/>
                </a:solidFill>
                <a:effectLst/>
                <a:latin typeface="Arial" charset="0"/>
                <a:ea typeface="宋体" pitchFamily="2" charset="-122"/>
                <a:cs typeface="+mn-cs"/>
              </a:rPr>
              <a:t>str</a:t>
            </a:r>
            <a:r>
              <a:rPr lang="zh-CN" altLang="zh-CN" sz="1200" kern="1200" dirty="0" smtClean="0">
                <a:solidFill>
                  <a:schemeClr val="tx1"/>
                </a:solidFill>
                <a:effectLst/>
                <a:latin typeface="Arial" charset="0"/>
                <a:ea typeface="宋体" pitchFamily="2" charset="-122"/>
                <a:cs typeface="+mn-cs"/>
              </a:rPr>
              <a:t>ɪ</a:t>
            </a:r>
            <a:r>
              <a:rPr lang="en-US" altLang="zh-CN" sz="1200" kern="1200" dirty="0" smtClean="0">
                <a:solidFill>
                  <a:schemeClr val="tx1"/>
                </a:solidFill>
                <a:effectLst/>
                <a:latin typeface="Arial" charset="0"/>
                <a:ea typeface="宋体" pitchFamily="2" charset="-122"/>
                <a:cs typeface="+mn-cs"/>
              </a:rPr>
              <a:t>k</a:t>
            </a:r>
            <a:r>
              <a:rPr lang="zh-CN" altLang="zh-CN" sz="1200" kern="1200" dirty="0" smtClean="0">
                <a:solidFill>
                  <a:schemeClr val="tx1"/>
                </a:solidFill>
                <a:effectLst/>
                <a:latin typeface="Arial" charset="0"/>
                <a:ea typeface="宋体" pitchFamily="2" charset="-122"/>
                <a:cs typeface="+mn-cs"/>
              </a:rPr>
              <a:t>ʃ</a:t>
            </a:r>
            <a:r>
              <a:rPr lang="en-US" altLang="zh-CN" sz="1200" kern="1200" dirty="0" smtClean="0">
                <a:solidFill>
                  <a:schemeClr val="tx1"/>
                </a:solidFill>
                <a:effectLst/>
                <a:latin typeface="Arial" charset="0"/>
                <a:ea typeface="宋体" pitchFamily="2" charset="-122"/>
                <a:cs typeface="+mn-cs"/>
              </a:rPr>
              <a:t>n| are password composition rules. </a:t>
            </a:r>
          </a:p>
          <a:p>
            <a:r>
              <a:rPr lang="zh-CN" altLang="en-US" sz="1200" kern="1200" dirty="0" smtClean="0">
                <a:solidFill>
                  <a:schemeClr val="tx1"/>
                </a:solidFill>
                <a:effectLst/>
                <a:latin typeface="Arial" charset="0"/>
                <a:ea typeface="宋体" pitchFamily="2" charset="-122"/>
                <a:cs typeface="+mn-cs"/>
              </a:rPr>
              <a:t>单击</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Besides that, website also use a progress bar to show the strength of password. Like this one. With the password strength meter abbreviated |</a:t>
            </a:r>
            <a:r>
              <a:rPr lang="zh-CN" altLang="zh-CN" sz="1200" kern="1200" dirty="0" smtClean="0">
                <a:solidFill>
                  <a:schemeClr val="tx1"/>
                </a:solidFill>
                <a:effectLst/>
                <a:latin typeface="Arial" charset="0"/>
                <a:ea typeface="宋体" pitchFamily="2" charset="-122"/>
                <a:cs typeface="+mn-cs"/>
              </a:rPr>
              <a:t>əˈ</a:t>
            </a:r>
            <a:r>
              <a:rPr lang="en-US" altLang="zh-CN" sz="1200" kern="1200" dirty="0" err="1" smtClean="0">
                <a:solidFill>
                  <a:schemeClr val="tx1"/>
                </a:solidFill>
                <a:effectLst/>
                <a:latin typeface="Arial" charset="0"/>
                <a:ea typeface="宋体" pitchFamily="2" charset="-122"/>
                <a:cs typeface="+mn-cs"/>
              </a:rPr>
              <a:t>bri</a:t>
            </a:r>
            <a:r>
              <a:rPr lang="zh-CN" altLang="zh-CN" sz="1200" kern="1200" dirty="0" smtClean="0">
                <a:solidFill>
                  <a:schemeClr val="tx1"/>
                </a:solidFill>
                <a:effectLst/>
                <a:latin typeface="Arial" charset="0"/>
                <a:ea typeface="宋体" pitchFamily="2" charset="-122"/>
                <a:cs typeface="+mn-cs"/>
              </a:rPr>
              <a:t>ː</a:t>
            </a:r>
            <a:r>
              <a:rPr lang="en-US" altLang="zh-CN" sz="1200" kern="1200" dirty="0" smtClean="0">
                <a:solidFill>
                  <a:schemeClr val="tx1"/>
                </a:solidFill>
                <a:effectLst/>
                <a:latin typeface="Arial" charset="0"/>
                <a:ea typeface="宋体" pitchFamily="2" charset="-122"/>
                <a:cs typeface="+mn-cs"/>
              </a:rPr>
              <a:t>v</a:t>
            </a:r>
            <a:r>
              <a:rPr lang="zh-CN" altLang="zh-CN" sz="1200" kern="1200" dirty="0" smtClean="0">
                <a:solidFill>
                  <a:schemeClr val="tx1"/>
                </a:solidFill>
                <a:effectLst/>
                <a:latin typeface="Arial" charset="0"/>
                <a:ea typeface="宋体" pitchFamily="2" charset="-122"/>
                <a:cs typeface="+mn-cs"/>
              </a:rPr>
              <a:t>ɪ</a:t>
            </a:r>
            <a:r>
              <a:rPr lang="en-US" altLang="zh-CN" sz="1200" kern="1200" dirty="0" smtClean="0">
                <a:solidFill>
                  <a:schemeClr val="tx1"/>
                </a:solidFill>
                <a:effectLst/>
                <a:latin typeface="Arial" charset="0"/>
                <a:ea typeface="宋体" pitchFamily="2" charset="-122"/>
                <a:cs typeface="+mn-cs"/>
              </a:rPr>
              <a:t>e</a:t>
            </a:r>
            <a:r>
              <a:rPr lang="zh-CN" altLang="zh-CN" sz="1200" kern="1200" dirty="0" smtClean="0">
                <a:solidFill>
                  <a:schemeClr val="tx1"/>
                </a:solidFill>
                <a:effectLst/>
                <a:latin typeface="Arial" charset="0"/>
                <a:ea typeface="宋体" pitchFamily="2" charset="-122"/>
                <a:cs typeface="+mn-cs"/>
              </a:rPr>
              <a:t>ɪ</a:t>
            </a:r>
            <a:r>
              <a:rPr lang="en-US" altLang="zh-CN" sz="1200" kern="1200" dirty="0" smtClean="0">
                <a:solidFill>
                  <a:schemeClr val="tx1"/>
                </a:solidFill>
                <a:effectLst/>
                <a:latin typeface="Arial" charset="0"/>
                <a:ea typeface="宋体" pitchFamily="2" charset="-122"/>
                <a:cs typeface="+mn-cs"/>
              </a:rPr>
              <a:t>t| as PSM, user can choose a proper password for the website, not too weak to be cracked, and not too complicated to be forgot.</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5</a:t>
            </a:fld>
            <a:endParaRPr lang="en-US" altLang="zh-CN"/>
          </a:p>
        </p:txBody>
      </p:sp>
    </p:spTree>
    <p:extLst>
      <p:ext uri="{BB962C8B-B14F-4D97-AF65-F5344CB8AC3E}">
        <p14:creationId xmlns:p14="http://schemas.microsoft.com/office/powerpoint/2010/main" xmlns="" val="138986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Let’s see some websites’ PSM.</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This is </a:t>
            </a:r>
            <a:r>
              <a:rPr lang="en-US" altLang="zh-CN" sz="1200" kern="1200" dirty="0" err="1" smtClean="0">
                <a:solidFill>
                  <a:schemeClr val="tx1"/>
                </a:solidFill>
                <a:effectLst/>
                <a:latin typeface="Arial" charset="0"/>
                <a:ea typeface="宋体" pitchFamily="2" charset="-122"/>
                <a:cs typeface="+mn-cs"/>
              </a:rPr>
              <a:t>google’s</a:t>
            </a:r>
            <a:r>
              <a:rPr lang="en-US" altLang="zh-CN" sz="1200" kern="1200" dirty="0" smtClean="0">
                <a:solidFill>
                  <a:schemeClr val="tx1"/>
                </a:solidFill>
                <a:effectLst/>
                <a:latin typeface="Arial" charset="0"/>
                <a:ea typeface="宋体" pitchFamily="2" charset="-122"/>
                <a:cs typeface="+mn-cs"/>
              </a:rPr>
              <a:t> PSM. “password” is weak. </a:t>
            </a:r>
          </a:p>
          <a:p>
            <a:r>
              <a:rPr lang="en-US" altLang="zh-CN" sz="1200" kern="1200" dirty="0" smtClean="0">
                <a:solidFill>
                  <a:schemeClr val="tx1"/>
                </a:solidFill>
                <a:effectLst/>
                <a:latin typeface="Arial" charset="0"/>
                <a:ea typeface="宋体" pitchFamily="2" charset="-122"/>
                <a:cs typeface="+mn-cs"/>
              </a:rPr>
              <a:t>Add a digit number “1”, still weak. </a:t>
            </a:r>
          </a:p>
          <a:p>
            <a:r>
              <a:rPr lang="en-US" altLang="zh-CN" sz="1200" kern="1200" dirty="0" smtClean="0">
                <a:solidFill>
                  <a:schemeClr val="tx1"/>
                </a:solidFill>
                <a:effectLst/>
                <a:latin typeface="Arial" charset="0"/>
                <a:ea typeface="宋体" pitchFamily="2" charset="-122"/>
                <a:cs typeface="+mn-cs"/>
              </a:rPr>
              <a:t>Add another letter “a”, become fair. </a:t>
            </a:r>
          </a:p>
          <a:p>
            <a:r>
              <a:rPr lang="en-US" altLang="zh-CN" sz="1200" kern="1200" dirty="0" smtClean="0">
                <a:solidFill>
                  <a:schemeClr val="tx1"/>
                </a:solidFill>
                <a:effectLst/>
                <a:latin typeface="Arial" charset="0"/>
                <a:ea typeface="宋体" pitchFamily="2" charset="-122"/>
                <a:cs typeface="+mn-cs"/>
              </a:rPr>
              <a:t>Capitalize the first letter, become good. </a:t>
            </a:r>
          </a:p>
          <a:p>
            <a:r>
              <a:rPr lang="en-US" altLang="zh-CN" sz="1200" kern="1200" dirty="0" smtClean="0">
                <a:solidFill>
                  <a:schemeClr val="tx1"/>
                </a:solidFill>
                <a:effectLst/>
                <a:latin typeface="Arial" charset="0"/>
                <a:ea typeface="宋体" pitchFamily="2" charset="-122"/>
                <a:cs typeface="+mn-cs"/>
              </a:rPr>
              <a:t>Change the letter “s” to the symbol “$”, the password become strong.</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6</a:t>
            </a:fld>
            <a:endParaRPr lang="en-US" altLang="zh-CN"/>
          </a:p>
        </p:txBody>
      </p:sp>
    </p:spTree>
    <p:extLst>
      <p:ext uri="{BB962C8B-B14F-4D97-AF65-F5344CB8AC3E}">
        <p14:creationId xmlns:p14="http://schemas.microsoft.com/office/powerpoint/2010/main" xmlns="" val="61905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This is a </a:t>
            </a:r>
            <a:r>
              <a:rPr lang="en-US" altLang="zh-CN" sz="1200" kern="1200" dirty="0" err="1" smtClean="0">
                <a:solidFill>
                  <a:schemeClr val="tx1"/>
                </a:solidFill>
                <a:effectLst/>
                <a:latin typeface="Arial" charset="0"/>
                <a:ea typeface="宋体" pitchFamily="2" charset="-122"/>
                <a:cs typeface="+mn-cs"/>
              </a:rPr>
              <a:t>Chinses</a:t>
            </a:r>
            <a:r>
              <a:rPr lang="en-US" altLang="zh-CN" sz="1200" kern="1200" dirty="0" smtClean="0">
                <a:solidFill>
                  <a:schemeClr val="tx1"/>
                </a:solidFill>
                <a:effectLst/>
                <a:latin typeface="Arial" charset="0"/>
                <a:ea typeface="宋体" pitchFamily="2" charset="-122"/>
                <a:cs typeface="+mn-cs"/>
              </a:rPr>
              <a:t> website, QQ, the most </a:t>
            </a:r>
            <a:r>
              <a:rPr lang="en-US" altLang="zh-CN" sz="1200" kern="1200" dirty="0" err="1" smtClean="0">
                <a:solidFill>
                  <a:schemeClr val="tx1"/>
                </a:solidFill>
                <a:effectLst/>
                <a:latin typeface="Arial" charset="0"/>
                <a:ea typeface="宋体" pitchFamily="2" charset="-122"/>
                <a:cs typeface="+mn-cs"/>
              </a:rPr>
              <a:t>popluar</a:t>
            </a:r>
            <a:r>
              <a:rPr lang="en-US" altLang="zh-CN" sz="1200" kern="1200" dirty="0" smtClean="0">
                <a:solidFill>
                  <a:schemeClr val="tx1"/>
                </a:solidFill>
                <a:effectLst/>
                <a:latin typeface="Arial" charset="0"/>
                <a:ea typeface="宋体" pitchFamily="2" charset="-122"/>
                <a:cs typeface="+mn-cs"/>
              </a:rPr>
              <a:t> social website in China, like Facebook in America.</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 result is as the same as </a:t>
            </a:r>
            <a:r>
              <a:rPr lang="en-US" altLang="zh-CN" sz="1200" kern="1200" dirty="0" err="1" smtClean="0">
                <a:solidFill>
                  <a:schemeClr val="tx1"/>
                </a:solidFill>
                <a:effectLst/>
                <a:latin typeface="Arial" charset="0"/>
                <a:ea typeface="宋体" pitchFamily="2" charset="-122"/>
                <a:cs typeface="+mn-cs"/>
              </a:rPr>
              <a:t>google’s</a:t>
            </a:r>
            <a:r>
              <a:rPr lang="en-US" altLang="zh-CN" sz="1200" kern="1200" dirty="0" smtClean="0">
                <a:solidFill>
                  <a:schemeClr val="tx1"/>
                </a:solidFill>
                <a:effectLst/>
                <a:latin typeface="Arial" charset="0"/>
                <a:ea typeface="宋体" pitchFamily="2" charset="-122"/>
                <a:cs typeface="+mn-cs"/>
              </a:rPr>
              <a:t> PSM.</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These results are intuitive.</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7</a:t>
            </a:fld>
            <a:endParaRPr lang="en-US" altLang="zh-CN"/>
          </a:p>
        </p:txBody>
      </p:sp>
    </p:spTree>
    <p:extLst>
      <p:ext uri="{BB962C8B-B14F-4D97-AF65-F5344CB8AC3E}">
        <p14:creationId xmlns:p14="http://schemas.microsoft.com/office/powerpoint/2010/main" xmlns="" val="71164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But how accurate are those PSMs? </a:t>
            </a:r>
          </a:p>
          <a:p>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We have some bad news.</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Existing PSMs are inaccurate, illogical, inconsistent.</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Those lead to user confusion, fatigue |f</a:t>
            </a:r>
            <a:r>
              <a:rPr lang="zh-CN" altLang="zh-CN" sz="1200" kern="1200" dirty="0" smtClean="0">
                <a:solidFill>
                  <a:schemeClr val="tx1"/>
                </a:solidFill>
                <a:effectLst/>
                <a:latin typeface="Arial" charset="0"/>
                <a:ea typeface="宋体" pitchFamily="2" charset="-122"/>
                <a:cs typeface="+mn-cs"/>
              </a:rPr>
              <a:t>əˈ</a:t>
            </a:r>
            <a:r>
              <a:rPr lang="en-US" altLang="zh-CN" sz="1200" kern="1200" dirty="0" err="1" smtClean="0">
                <a:solidFill>
                  <a:schemeClr val="tx1"/>
                </a:solidFill>
                <a:effectLst/>
                <a:latin typeface="Arial" charset="0"/>
                <a:ea typeface="宋体" pitchFamily="2" charset="-122"/>
                <a:cs typeface="+mn-cs"/>
              </a:rPr>
              <a:t>ti</a:t>
            </a:r>
            <a:r>
              <a:rPr lang="zh-CN" altLang="zh-CN" sz="1200" kern="1200" dirty="0" smtClean="0">
                <a:solidFill>
                  <a:schemeClr val="tx1"/>
                </a:solidFill>
                <a:effectLst/>
                <a:latin typeface="Arial" charset="0"/>
                <a:ea typeface="宋体" pitchFamily="2" charset="-122"/>
                <a:cs typeface="+mn-cs"/>
              </a:rPr>
              <a:t>ː</a:t>
            </a:r>
            <a:r>
              <a:rPr lang="en-US" altLang="zh-CN" sz="1200" kern="1200" dirty="0" smtClean="0">
                <a:solidFill>
                  <a:schemeClr val="tx1"/>
                </a:solidFill>
                <a:effectLst/>
                <a:latin typeface="Arial" charset="0"/>
                <a:ea typeface="宋体" pitchFamily="2" charset="-122"/>
                <a:cs typeface="+mn-cs"/>
              </a:rPr>
              <a:t>g|, and distrust.</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 </a:t>
            </a:r>
            <a:endParaRPr lang="zh-CN"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We also have some good news. Well-designed PSMs do help improve user password practice.</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8</a:t>
            </a:fld>
            <a:endParaRPr lang="en-US" altLang="zh-CN"/>
          </a:p>
        </p:txBody>
      </p:sp>
    </p:spTree>
    <p:extLst>
      <p:ext uri="{BB962C8B-B14F-4D97-AF65-F5344CB8AC3E}">
        <p14:creationId xmlns:p14="http://schemas.microsoft.com/office/powerpoint/2010/main" xmlns="" val="19574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err="1" smtClean="0">
                <a:solidFill>
                  <a:schemeClr val="tx1"/>
                </a:solidFill>
                <a:effectLst/>
                <a:latin typeface="Arial" charset="0"/>
                <a:ea typeface="宋体" pitchFamily="2" charset="-122"/>
                <a:cs typeface="+mn-cs"/>
              </a:rPr>
              <a:t>Altough</a:t>
            </a:r>
            <a:r>
              <a:rPr lang="en-US" altLang="zh-CN" sz="1200" kern="1200" dirty="0" smtClean="0">
                <a:solidFill>
                  <a:schemeClr val="tx1"/>
                </a:solidFill>
                <a:effectLst/>
                <a:latin typeface="Arial" charset="0"/>
                <a:ea typeface="宋体" pitchFamily="2" charset="-122"/>
                <a:cs typeface="+mn-cs"/>
              </a:rPr>
              <a:t> existing PSMs are inaccurate, we get a real-world problem, “how to measure the strength of human-chosen passwords?”</a:t>
            </a:r>
            <a:endParaRPr lang="zh-CN" altLang="zh-CN" sz="1200" kern="1200" dirty="0" smtClean="0">
              <a:solidFill>
                <a:schemeClr val="tx1"/>
              </a:solidFill>
              <a:effectLst/>
              <a:latin typeface="Arial" charset="0"/>
              <a:ea typeface="宋体" pitchFamily="2" charset="-122"/>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01016D66-CF9D-A14B-B70B-AAB1212821EC}" type="slidenum">
              <a:rPr lang="zh-CN" altLang="en-US" smtClean="0"/>
              <a:pPr/>
              <a:t>9</a:t>
            </a:fld>
            <a:endParaRPr lang="en-US" altLang="zh-CN"/>
          </a:p>
        </p:txBody>
      </p:sp>
    </p:spTree>
    <p:extLst>
      <p:ext uri="{BB962C8B-B14F-4D97-AF65-F5344CB8AC3E}">
        <p14:creationId xmlns:p14="http://schemas.microsoft.com/office/powerpoint/2010/main" xmlns="" val="917679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762000" y="2633663"/>
            <a:ext cx="7772400" cy="109537"/>
          </a:xfrm>
          <a:custGeom>
            <a:avLst/>
            <a:gdLst>
              <a:gd name="T0" fmla="*/ 0 w 1000"/>
              <a:gd name="T1" fmla="*/ 0 h 1000"/>
              <a:gd name="T2" fmla="*/ 4803343 w 1000"/>
              <a:gd name="T3" fmla="*/ 0 h 1000"/>
              <a:gd name="T4" fmla="*/ 4803343 w 1000"/>
              <a:gd name="T5" fmla="*/ 109538 h 1000"/>
              <a:gd name="T6" fmla="*/ 0 w 1000"/>
              <a:gd name="T7" fmla="*/ 109538 h 1000"/>
              <a:gd name="T8" fmla="*/ 0 w 1000"/>
              <a:gd name="T9" fmla="*/ 0 h 1000"/>
              <a:gd name="T10" fmla="*/ 77724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zh-CN" altLang="en-US">
              <a:latin typeface="Verdana" pitchFamily="34" charset="0"/>
              <a:ea typeface="宋体" pitchFamily="2" charset="-122"/>
            </a:endParaRPr>
          </a:p>
        </p:txBody>
      </p:sp>
      <p:sp>
        <p:nvSpPr>
          <p:cNvPr id="5" name="Text Box 11"/>
          <p:cNvSpPr txBox="1">
            <a:spLocks noChangeArrowheads="1"/>
          </p:cNvSpPr>
          <p:nvPr/>
        </p:nvSpPr>
        <p:spPr bwMode="auto">
          <a:xfrm>
            <a:off x="381000" y="487363"/>
            <a:ext cx="6477000" cy="427037"/>
          </a:xfrm>
          <a:prstGeom prst="rect">
            <a:avLst/>
          </a:prstGeom>
          <a:noFill/>
          <a:ln w="9525" algn="ctr">
            <a:noFill/>
            <a:miter lim="800000"/>
            <a:headEnd/>
            <a:tailEnd/>
          </a:ln>
          <a:effectLst/>
        </p:spPr>
        <p:txBody>
          <a:bodyPr>
            <a:spAutoFit/>
          </a:bodyPr>
          <a:lstStyle/>
          <a:p>
            <a:pPr eaLnBrk="0" hangingPunct="0">
              <a:spcBef>
                <a:spcPct val="50000"/>
              </a:spcBef>
              <a:defRPr/>
            </a:pPr>
            <a:r>
              <a:rPr lang="en-US" altLang="en-US" sz="2200" b="1">
                <a:latin typeface="Times" pitchFamily="18" charset="0"/>
                <a:ea typeface="宋体" pitchFamily="2" charset="-122"/>
              </a:rPr>
              <a:t>Intelligent Computing and Smart Sensing</a:t>
            </a:r>
            <a:endParaRPr lang="zh-CN" altLang="en-US" sz="2200" b="1">
              <a:latin typeface="Times" pitchFamily="18" charset="0"/>
              <a:ea typeface="宋体" pitchFamily="2" charset="-122"/>
            </a:endParaRPr>
          </a:p>
        </p:txBody>
      </p:sp>
      <p:sp>
        <p:nvSpPr>
          <p:cNvPr id="6" name="AutoShape 14" descr="2Q=="/>
          <p:cNvSpPr>
            <a:spLocks noChangeAspect="1" noChangeArrowheads="1"/>
          </p:cNvSpPr>
          <p:nvPr userDrawn="1"/>
        </p:nvSpPr>
        <p:spPr bwMode="auto">
          <a:xfrm>
            <a:off x="4419600" y="3276600"/>
            <a:ext cx="304800" cy="304800"/>
          </a:xfrm>
          <a:prstGeom prst="rect">
            <a:avLst/>
          </a:prstGeom>
          <a:noFill/>
          <a:ln w="9525">
            <a:noFill/>
            <a:miter lim="800000"/>
            <a:headEnd/>
            <a:tailEnd/>
          </a:ln>
        </p:spPr>
        <p:txBody>
          <a:bodyPr/>
          <a:lstStyle/>
          <a:p>
            <a:pPr>
              <a:defRPr/>
            </a:pPr>
            <a:endParaRPr lang="zh-CN" altLang="en-US">
              <a:latin typeface="Verdana" pitchFamily="34" charset="0"/>
              <a:ea typeface="宋体" pitchFamily="2" charset="-122"/>
            </a:endParaRPr>
          </a:p>
        </p:txBody>
      </p:sp>
      <p:pic>
        <p:nvPicPr>
          <p:cNvPr id="7" name="Picture 21"/>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172200" y="73025"/>
            <a:ext cx="28956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3"/>
          <p:cNvSpPr txBox="1">
            <a:spLocks noChangeArrowheads="1"/>
          </p:cNvSpPr>
          <p:nvPr userDrawn="1"/>
        </p:nvSpPr>
        <p:spPr bwMode="auto">
          <a:xfrm>
            <a:off x="0" y="136525"/>
            <a:ext cx="3827463" cy="701675"/>
          </a:xfrm>
          <a:prstGeom prst="rect">
            <a:avLst/>
          </a:prstGeom>
          <a:noFill/>
          <a:ln w="9525" algn="ctr">
            <a:noFill/>
            <a:miter lim="800000"/>
            <a:headEnd/>
            <a:tailEnd/>
          </a:ln>
          <a:effectLst/>
        </p:spPr>
        <p:txBody>
          <a:bodyPr wrap="none">
            <a:spAutoFit/>
          </a:bodyPr>
          <a:lstStyle/>
          <a:p>
            <a:pPr eaLnBrk="0" hangingPunct="0">
              <a:spcBef>
                <a:spcPct val="50000"/>
              </a:spcBef>
              <a:defRPr/>
            </a:pPr>
            <a:r>
              <a:rPr lang="en-US" altLang="zh-CN" sz="2200" b="1">
                <a:latin typeface="Times" pitchFamily="18" charset="0"/>
                <a:ea typeface="宋体" pitchFamily="2" charset="-122"/>
              </a:rPr>
              <a:t>PKU-PSU Joint Laboratory of</a:t>
            </a:r>
            <a:endParaRPr lang="zh-CN" altLang="en-US" sz="2200" b="1">
              <a:latin typeface="Times" pitchFamily="18" charset="0"/>
              <a:ea typeface="宋体" pitchFamily="2" charset="-122"/>
            </a:endParaRPr>
          </a:p>
          <a:p>
            <a:pPr>
              <a:defRPr/>
            </a:pPr>
            <a:endParaRPr lang="zh-CN" altLang="en-US">
              <a:latin typeface="Verdana" pitchFamily="34" charset="0"/>
              <a:ea typeface="宋体" pitchFamily="2" charset="-122"/>
            </a:endParaRPr>
          </a:p>
        </p:txBody>
      </p:sp>
      <p:sp>
        <p:nvSpPr>
          <p:cNvPr id="348162" name="Rectangle 2"/>
          <p:cNvSpPr>
            <a:spLocks noGrp="1" noChangeArrowheads="1"/>
          </p:cNvSpPr>
          <p:nvPr>
            <p:ph type="ctrTitle"/>
          </p:nvPr>
        </p:nvSpPr>
        <p:spPr>
          <a:xfrm>
            <a:off x="685800" y="1295400"/>
            <a:ext cx="7772400" cy="1371600"/>
          </a:xfrm>
        </p:spPr>
        <p:txBody>
          <a:bodyPr/>
          <a:lstStyle>
            <a:lvl1pPr>
              <a:defRPr sz="4000"/>
            </a:lvl1pPr>
          </a:lstStyle>
          <a:p>
            <a:pPr lvl="0"/>
            <a:r>
              <a:rPr lang="zh-CN" altLang="en-US" noProof="0" smtClean="0"/>
              <a:t>单击此处编辑母版标题样式</a:t>
            </a:r>
          </a:p>
        </p:txBody>
      </p:sp>
      <p:sp>
        <p:nvSpPr>
          <p:cNvPr id="34816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zh-CN" altLang="en-US" noProof="0" smtClean="0"/>
              <a:t>单击此处编辑母版副标题样式</a:t>
            </a:r>
          </a:p>
        </p:txBody>
      </p:sp>
    </p:spTree>
    <p:extLst>
      <p:ext uri="{BB962C8B-B14F-4D97-AF65-F5344CB8AC3E}">
        <p14:creationId xmlns:p14="http://schemas.microsoft.com/office/powerpoint/2010/main" xmlns="" val="22155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fld id="{7D1C4C82-4F28-F345-9FC1-0903D9634A14}" type="slidenum">
              <a:rPr lang="zh-CN" altLang="en-US"/>
              <a:pPr/>
              <a:t>‹#›</a:t>
            </a:fld>
            <a:endParaRPr lang="en-US" altLang="zh-CN"/>
          </a:p>
        </p:txBody>
      </p:sp>
    </p:spTree>
    <p:extLst>
      <p:ext uri="{BB962C8B-B14F-4D97-AF65-F5344CB8AC3E}">
        <p14:creationId xmlns:p14="http://schemas.microsoft.com/office/powerpoint/2010/main" xmlns="" val="59320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fld id="{94EDA267-016D-D24C-99F4-3DC3F98DD450}" type="slidenum">
              <a:rPr lang="zh-CN" altLang="en-US"/>
              <a:pPr/>
              <a:t>‹#›</a:t>
            </a:fld>
            <a:endParaRPr lang="en-US" altLang="zh-CN"/>
          </a:p>
        </p:txBody>
      </p:sp>
    </p:spTree>
    <p:extLst>
      <p:ext uri="{BB962C8B-B14F-4D97-AF65-F5344CB8AC3E}">
        <p14:creationId xmlns:p14="http://schemas.microsoft.com/office/powerpoint/2010/main" xmlns="" val="119495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fld id="{D7DB2E50-E84A-1840-AE1C-5FCAC7FE3FFF}" type="slidenum">
              <a:rPr lang="zh-CN" altLang="en-US"/>
              <a:pPr/>
              <a:t>‹#›</a:t>
            </a:fld>
            <a:endParaRPr lang="en-US" altLang="zh-CN"/>
          </a:p>
        </p:txBody>
      </p:sp>
    </p:spTree>
    <p:extLst>
      <p:ext uri="{BB962C8B-B14F-4D97-AF65-F5344CB8AC3E}">
        <p14:creationId xmlns:p14="http://schemas.microsoft.com/office/powerpoint/2010/main" xmlns="" val="89442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574675" y="304800"/>
            <a:ext cx="8001000" cy="9906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566738" y="17526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3438" y="17526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66738" y="39624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3438" y="39624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fld id="{AD21F31D-C551-4F49-843F-9CDA57108F13}" type="slidenum">
              <a:rPr lang="zh-CN" altLang="en-US"/>
              <a:pPr/>
              <a:t>‹#›</a:t>
            </a:fld>
            <a:endParaRPr lang="en-US" altLang="zh-CN"/>
          </a:p>
        </p:txBody>
      </p:sp>
    </p:spTree>
    <p:extLst>
      <p:ext uri="{BB962C8B-B14F-4D97-AF65-F5344CB8AC3E}">
        <p14:creationId xmlns:p14="http://schemas.microsoft.com/office/powerpoint/2010/main" xmlns="" val="364228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990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667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sldNum" sz="quarter" idx="10"/>
          </p:nvPr>
        </p:nvSpPr>
        <p:spPr>
          <a:ln/>
        </p:spPr>
        <p:txBody>
          <a:bodyPr/>
          <a:lstStyle>
            <a:lvl1pPr>
              <a:defRPr/>
            </a:lvl1pPr>
          </a:lstStyle>
          <a:p>
            <a:fld id="{6A60843F-4DF5-0F4D-BD0A-D1B747CFDD2B}" type="slidenum">
              <a:rPr lang="zh-CN" altLang="en-US"/>
              <a:pPr/>
              <a:t>‹#›</a:t>
            </a:fld>
            <a:endParaRPr lang="en-US" altLang="zh-CN"/>
          </a:p>
        </p:txBody>
      </p:sp>
    </p:spTree>
    <p:extLst>
      <p:ext uri="{BB962C8B-B14F-4D97-AF65-F5344CB8AC3E}">
        <p14:creationId xmlns:p14="http://schemas.microsoft.com/office/powerpoint/2010/main" xmlns="" val="1947346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latin typeface="Verdana" pitchFamily="34" charset="0"/>
                <a:ea typeface="宋体" pitchFamily="2" charset="-122"/>
              </a:defRPr>
            </a:lvl1pPr>
          </a:lstStyle>
          <a:p>
            <a:pPr>
              <a:defRPr/>
            </a:pPr>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defRPr>
                <a:latin typeface="Verdana" pitchFamily="34" charset="0"/>
                <a:ea typeface="宋体" pitchFamily="2" charset="-122"/>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D3AD1064-51D2-6B44-9269-7EFF69FCD78E}" type="slidenum">
              <a:rPr lang="zh-CN" altLang="en-US"/>
              <a:pPr/>
              <a:t>‹#›</a:t>
            </a:fld>
            <a:endParaRPr lang="zh-CN" altLang="en-US" sz="1800"/>
          </a:p>
        </p:txBody>
      </p:sp>
    </p:spTree>
    <p:extLst>
      <p:ext uri="{BB962C8B-B14F-4D97-AF65-F5344CB8AC3E}">
        <p14:creationId xmlns:p14="http://schemas.microsoft.com/office/powerpoint/2010/main" xmlns="" val="27074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sldNum" sz="quarter" idx="10"/>
          </p:nvPr>
        </p:nvSpPr>
        <p:spPr>
          <a:ln/>
        </p:spPr>
        <p:txBody>
          <a:bodyPr/>
          <a:lstStyle>
            <a:lvl1pPr>
              <a:defRPr/>
            </a:lvl1pPr>
          </a:lstStyle>
          <a:p>
            <a:fld id="{453B06C2-024E-7641-98FF-91EC5AFEC9DB}" type="slidenum">
              <a:rPr lang="zh-CN" altLang="en-US"/>
              <a:pPr/>
              <a:t>‹#›</a:t>
            </a:fld>
            <a:endParaRPr lang="en-US" altLang="zh-CN"/>
          </a:p>
        </p:txBody>
      </p:sp>
    </p:spTree>
    <p:extLst>
      <p:ext uri="{BB962C8B-B14F-4D97-AF65-F5344CB8AC3E}">
        <p14:creationId xmlns:p14="http://schemas.microsoft.com/office/powerpoint/2010/main" xmlns="" val="92761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sldNum" sz="quarter" idx="10"/>
          </p:nvPr>
        </p:nvSpPr>
        <p:spPr>
          <a:ln/>
        </p:spPr>
        <p:txBody>
          <a:bodyPr/>
          <a:lstStyle>
            <a:lvl1pPr>
              <a:defRPr/>
            </a:lvl1pPr>
          </a:lstStyle>
          <a:p>
            <a:fld id="{5C2CA310-F0E1-A249-B8C2-94BCECDB876F}" type="slidenum">
              <a:rPr lang="zh-CN" altLang="en-US"/>
              <a:pPr/>
              <a:t>‹#›</a:t>
            </a:fld>
            <a:endParaRPr lang="en-US" altLang="zh-CN"/>
          </a:p>
        </p:txBody>
      </p:sp>
    </p:spTree>
    <p:extLst>
      <p:ext uri="{BB962C8B-B14F-4D97-AF65-F5344CB8AC3E}">
        <p14:creationId xmlns:p14="http://schemas.microsoft.com/office/powerpoint/2010/main" xmlns="" val="133057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sldNum" sz="quarter" idx="10"/>
          </p:nvPr>
        </p:nvSpPr>
        <p:spPr>
          <a:ln/>
        </p:spPr>
        <p:txBody>
          <a:bodyPr/>
          <a:lstStyle>
            <a:lvl1pPr>
              <a:defRPr/>
            </a:lvl1pPr>
          </a:lstStyle>
          <a:p>
            <a:fld id="{2312123F-EC27-0242-8D6C-482A3581EE55}" type="slidenum">
              <a:rPr lang="zh-CN" altLang="en-US"/>
              <a:pPr/>
              <a:t>‹#›</a:t>
            </a:fld>
            <a:endParaRPr lang="en-US" altLang="zh-CN"/>
          </a:p>
        </p:txBody>
      </p:sp>
    </p:spTree>
    <p:extLst>
      <p:ext uri="{BB962C8B-B14F-4D97-AF65-F5344CB8AC3E}">
        <p14:creationId xmlns:p14="http://schemas.microsoft.com/office/powerpoint/2010/main" xmlns="" val="60357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sldNum" sz="quarter" idx="10"/>
          </p:nvPr>
        </p:nvSpPr>
        <p:spPr>
          <a:ln/>
        </p:spPr>
        <p:txBody>
          <a:bodyPr/>
          <a:lstStyle>
            <a:lvl1pPr>
              <a:defRPr/>
            </a:lvl1pPr>
          </a:lstStyle>
          <a:p>
            <a:fld id="{E2F946C2-00D3-CE4F-A1D9-03898D09C855}" type="slidenum">
              <a:rPr lang="zh-CN" altLang="en-US"/>
              <a:pPr/>
              <a:t>‹#›</a:t>
            </a:fld>
            <a:endParaRPr lang="en-US" altLang="zh-CN"/>
          </a:p>
        </p:txBody>
      </p:sp>
    </p:spTree>
    <p:extLst>
      <p:ext uri="{BB962C8B-B14F-4D97-AF65-F5344CB8AC3E}">
        <p14:creationId xmlns:p14="http://schemas.microsoft.com/office/powerpoint/2010/main" xmlns="" val="168792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8"/>
          <p:cNvSpPr>
            <a:spLocks noGrp="1" noChangeArrowheads="1"/>
          </p:cNvSpPr>
          <p:nvPr>
            <p:ph type="sldNum" sz="quarter" idx="10"/>
          </p:nvPr>
        </p:nvSpPr>
        <p:spPr>
          <a:ln/>
        </p:spPr>
        <p:txBody>
          <a:bodyPr/>
          <a:lstStyle>
            <a:lvl1pPr>
              <a:defRPr/>
            </a:lvl1pPr>
          </a:lstStyle>
          <a:p>
            <a:fld id="{8F626C8D-7854-9844-9164-DCC7796221D8}" type="slidenum">
              <a:rPr lang="zh-CN" altLang="en-US"/>
              <a:pPr/>
              <a:t>‹#›</a:t>
            </a:fld>
            <a:endParaRPr lang="en-US" altLang="zh-CN"/>
          </a:p>
        </p:txBody>
      </p:sp>
    </p:spTree>
    <p:extLst>
      <p:ext uri="{BB962C8B-B14F-4D97-AF65-F5344CB8AC3E}">
        <p14:creationId xmlns:p14="http://schemas.microsoft.com/office/powerpoint/2010/main" xmlns="" val="66026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C940B464-C97F-AE43-864A-5FCCCBA9DB5F}" type="slidenum">
              <a:rPr lang="zh-CN" altLang="en-US"/>
              <a:pPr/>
              <a:t>‹#›</a:t>
            </a:fld>
            <a:endParaRPr lang="en-US" altLang="zh-CN"/>
          </a:p>
        </p:txBody>
      </p:sp>
    </p:spTree>
    <p:extLst>
      <p:ext uri="{BB962C8B-B14F-4D97-AF65-F5344CB8AC3E}">
        <p14:creationId xmlns:p14="http://schemas.microsoft.com/office/powerpoint/2010/main" xmlns="" val="95999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fld id="{57F43F46-45FB-1F42-87F0-F23F10FC89A8}" type="slidenum">
              <a:rPr lang="zh-CN" altLang="en-US"/>
              <a:pPr/>
              <a:t>‹#›</a:t>
            </a:fld>
            <a:endParaRPr lang="en-US" altLang="zh-CN"/>
          </a:p>
        </p:txBody>
      </p:sp>
    </p:spTree>
    <p:extLst>
      <p:ext uri="{BB962C8B-B14F-4D97-AF65-F5344CB8AC3E}">
        <p14:creationId xmlns:p14="http://schemas.microsoft.com/office/powerpoint/2010/main" xmlns="" val="48556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sldNum" sz="quarter" idx="10"/>
          </p:nvPr>
        </p:nvSpPr>
        <p:spPr>
          <a:ln/>
        </p:spPr>
        <p:txBody>
          <a:bodyPr/>
          <a:lstStyle>
            <a:lvl1pPr>
              <a:defRPr/>
            </a:lvl1pPr>
          </a:lstStyle>
          <a:p>
            <a:fld id="{0624BB3E-C8E6-0842-9D91-302A0AEFBE44}" type="slidenum">
              <a:rPr lang="zh-CN" altLang="en-US"/>
              <a:pPr/>
              <a:t>‹#›</a:t>
            </a:fld>
            <a:endParaRPr lang="en-US" altLang="zh-CN"/>
          </a:p>
        </p:txBody>
      </p:sp>
    </p:spTree>
    <p:extLst>
      <p:ext uri="{BB962C8B-B14F-4D97-AF65-F5344CB8AC3E}">
        <p14:creationId xmlns:p14="http://schemas.microsoft.com/office/powerpoint/2010/main" xmlns="" val="40272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AutoShape 4"/>
          <p:cNvSpPr>
            <a:spLocks noChangeArrowheads="1"/>
          </p:cNvSpPr>
          <p:nvPr/>
        </p:nvSpPr>
        <p:spPr bwMode="auto">
          <a:xfrm>
            <a:off x="609600" y="1447800"/>
            <a:ext cx="7958138" cy="109538"/>
          </a:xfrm>
          <a:custGeom>
            <a:avLst/>
            <a:gdLst>
              <a:gd name="T0" fmla="*/ 0 w 1000"/>
              <a:gd name="T1" fmla="*/ 0 h 1000"/>
              <a:gd name="T2" fmla="*/ 4655511 w 1000"/>
              <a:gd name="T3" fmla="*/ 0 h 1000"/>
              <a:gd name="T4" fmla="*/ 4655511 w 1000"/>
              <a:gd name="T5" fmla="*/ 109538 h 1000"/>
              <a:gd name="T6" fmla="*/ 0 w 1000"/>
              <a:gd name="T7" fmla="*/ 109538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zh-CN" altLang="en-US">
              <a:latin typeface="Verdana" pitchFamily="34" charset="0"/>
              <a:ea typeface="宋体" pitchFamily="2" charset="-122"/>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zh-CN" altLang="en-US">
              <a:latin typeface="Verdana" pitchFamily="34" charset="0"/>
              <a:ea typeface="宋体" pitchFamily="2" charset="-122"/>
            </a:endParaRPr>
          </a:p>
        </p:txBody>
      </p:sp>
      <p:sp>
        <p:nvSpPr>
          <p:cNvPr id="347144" name="Rectangle 8"/>
          <p:cNvSpPr>
            <a:spLocks noGrp="1" noChangeArrowheads="1"/>
          </p:cNvSpPr>
          <p:nvPr>
            <p:ph type="sldNum" sz="quarter" idx="4"/>
          </p:nvPr>
        </p:nvSpPr>
        <p:spPr bwMode="auto">
          <a:xfrm>
            <a:off x="6553200" y="6381750"/>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fld id="{AE6AF0B3-48C7-1749-987A-0F6827582B8F}"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880"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1"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ojump.com/jq/7005139.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slide" Target="slide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0" y="14668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4" name="TextBox 4"/>
          <p:cNvSpPr txBox="1">
            <a:spLocks noChangeArrowheads="1"/>
          </p:cNvSpPr>
          <p:nvPr/>
        </p:nvSpPr>
        <p:spPr bwMode="auto">
          <a:xfrm>
            <a:off x="242886" y="1144960"/>
            <a:ext cx="932977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r>
              <a:rPr lang="zh-CN" altLang="en-US" sz="3200"/>
              <a:t> </a:t>
            </a:r>
            <a:r>
              <a:rPr lang="en-US" altLang="zh-CN" sz="3200" smtClean="0"/>
              <a:t>FuzzyPSM: A </a:t>
            </a:r>
            <a:r>
              <a:rPr lang="en-US" altLang="zh-CN" sz="3200" dirty="0"/>
              <a:t>New Password </a:t>
            </a:r>
            <a:r>
              <a:rPr lang="en-US" altLang="zh-CN" sz="3200"/>
              <a:t>Strength </a:t>
            </a:r>
            <a:endParaRPr lang="en-US" altLang="zh-CN" sz="3200" smtClean="0"/>
          </a:p>
          <a:p>
            <a:r>
              <a:rPr lang="en-US" altLang="zh-CN" sz="3200" smtClean="0"/>
              <a:t>                 Meter </a:t>
            </a:r>
            <a:r>
              <a:rPr lang="en-US" altLang="zh-CN" sz="3200" dirty="0"/>
              <a:t>Using </a:t>
            </a:r>
            <a:r>
              <a:rPr lang="en-US" altLang="zh-CN" sz="3200"/>
              <a:t>Fuzzy </a:t>
            </a:r>
            <a:r>
              <a:rPr lang="en-US" altLang="zh-CN" sz="3200" smtClean="0"/>
              <a:t>Probabilistic </a:t>
            </a:r>
          </a:p>
          <a:p>
            <a:r>
              <a:rPr lang="en-US" altLang="zh-CN" sz="3200" smtClean="0"/>
              <a:t>                 Context-Free </a:t>
            </a:r>
            <a:r>
              <a:rPr lang="en-US" altLang="zh-CN" sz="3200" dirty="0"/>
              <a:t>Grammars </a:t>
            </a:r>
          </a:p>
        </p:txBody>
      </p:sp>
      <p:sp>
        <p:nvSpPr>
          <p:cNvPr id="7" name="文本框 6"/>
          <p:cNvSpPr txBox="1"/>
          <p:nvPr/>
        </p:nvSpPr>
        <p:spPr>
          <a:xfrm>
            <a:off x="1285852" y="3571876"/>
            <a:ext cx="3186106" cy="1569660"/>
          </a:xfrm>
          <a:prstGeom prst="rect">
            <a:avLst/>
          </a:prstGeom>
          <a:noFill/>
        </p:spPr>
        <p:txBody>
          <a:bodyPr wrap="square" rtlCol="0">
            <a:spAutoFit/>
          </a:bodyPr>
          <a:lstStyle/>
          <a:p>
            <a:r>
              <a:rPr lang="en-US" altLang="zh-CN" sz="2400" smtClean="0"/>
              <a:t>    Ding </a:t>
            </a:r>
            <a:r>
              <a:rPr lang="en-US" altLang="zh-CN" sz="2400" dirty="0"/>
              <a:t>Wang </a:t>
            </a:r>
            <a:endParaRPr lang="en-US" altLang="zh-CN" sz="2400" dirty="0" smtClean="0"/>
          </a:p>
          <a:p>
            <a:r>
              <a:rPr lang="en-US" altLang="zh-CN" sz="2400" dirty="0" smtClean="0"/>
              <a:t>Peking </a:t>
            </a:r>
            <a:r>
              <a:rPr lang="en-US" altLang="zh-CN" sz="2400" dirty="0"/>
              <a:t>University </a:t>
            </a:r>
            <a:endParaRPr lang="en-US" altLang="zh-CN" sz="2400" dirty="0" smtClean="0"/>
          </a:p>
          <a:p>
            <a:r>
              <a:rPr lang="en-US" altLang="zh-CN" sz="2400" smtClean="0"/>
              <a:t> </a:t>
            </a:r>
            <a:endParaRPr lang="en-US" altLang="zh-CN" sz="2400" dirty="0" smtClean="0"/>
          </a:p>
          <a:p>
            <a:endParaRPr kumimoji="1" lang="zh-CN" altLang="en-US" sz="2400" dirty="0"/>
          </a:p>
        </p:txBody>
      </p:sp>
      <p:sp>
        <p:nvSpPr>
          <p:cNvPr id="13" name="文本框 12"/>
          <p:cNvSpPr txBox="1"/>
          <p:nvPr/>
        </p:nvSpPr>
        <p:spPr>
          <a:xfrm>
            <a:off x="4572000" y="3571876"/>
            <a:ext cx="2786082" cy="1200329"/>
          </a:xfrm>
          <a:prstGeom prst="rect">
            <a:avLst/>
          </a:prstGeom>
          <a:noFill/>
        </p:spPr>
        <p:txBody>
          <a:bodyPr wrap="square" rtlCol="0">
            <a:spAutoFit/>
          </a:bodyPr>
          <a:lstStyle/>
          <a:p>
            <a:r>
              <a:rPr lang="en-US" altLang="zh-CN" sz="2400" smtClean="0"/>
              <a:t>    Debiao </a:t>
            </a:r>
            <a:r>
              <a:rPr lang="en-US" altLang="zh-CN" sz="2400" dirty="0" smtClean="0"/>
              <a:t>He</a:t>
            </a:r>
          </a:p>
          <a:p>
            <a:r>
              <a:rPr lang="en-US" altLang="zh-CN" sz="2400" smtClean="0"/>
              <a:t>WuhanUniversity</a:t>
            </a:r>
            <a:endParaRPr lang="en-US" altLang="zh-CN" sz="2400" dirty="0" smtClean="0"/>
          </a:p>
          <a:p>
            <a:r>
              <a:rPr lang="en-US" altLang="zh-CN" sz="2400" smtClean="0"/>
              <a:t> </a:t>
            </a:r>
            <a:endParaRPr kumimoji="1" lang="zh-CN" altLang="en-US" sz="2400" dirty="0"/>
          </a:p>
        </p:txBody>
      </p:sp>
      <p:sp>
        <p:nvSpPr>
          <p:cNvPr id="14" name="文本框 13"/>
          <p:cNvSpPr txBox="1"/>
          <p:nvPr/>
        </p:nvSpPr>
        <p:spPr>
          <a:xfrm>
            <a:off x="2643174" y="4857760"/>
            <a:ext cx="5857916" cy="830997"/>
          </a:xfrm>
          <a:prstGeom prst="rect">
            <a:avLst/>
          </a:prstGeom>
          <a:noFill/>
        </p:spPr>
        <p:txBody>
          <a:bodyPr wrap="square" rtlCol="0">
            <a:spAutoFit/>
          </a:bodyPr>
          <a:lstStyle/>
          <a:p>
            <a:r>
              <a:rPr lang="en-US" altLang="zh-CN" sz="2400" dirty="0" err="1"/>
              <a:t>Haibo</a:t>
            </a:r>
            <a:r>
              <a:rPr lang="en-US" altLang="zh-CN" sz="2400" dirty="0"/>
              <a:t> Cheng, Ping Wang </a:t>
            </a:r>
            <a:endParaRPr lang="en-US" altLang="zh-CN" sz="2400" dirty="0" smtClean="0"/>
          </a:p>
          <a:p>
            <a:r>
              <a:rPr lang="en-US" altLang="zh-CN" sz="2400" smtClean="0"/>
              <a:t>     Peking </a:t>
            </a:r>
            <a:r>
              <a:rPr lang="en-US" altLang="zh-CN" sz="2400"/>
              <a:t>University </a:t>
            </a:r>
            <a:endParaRPr lang="en-US" altLang="zh-CN" sz="2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14339" name="Rectangle 4"/>
          <p:cNvSpPr>
            <a:spLocks noGrp="1" noChangeArrowheads="1"/>
          </p:cNvSpPr>
          <p:nvPr>
            <p:ph type="title"/>
          </p:nvPr>
        </p:nvSpPr>
        <p:spPr>
          <a:noFill/>
        </p:spPr>
        <p:txBody>
          <a:bodyPr/>
          <a:lstStyle/>
          <a:p>
            <a:r>
              <a:rPr lang="en-US" altLang="zh-TW"/>
              <a:t>Outline </a:t>
            </a:r>
            <a:r>
              <a:rPr lang="en-US" altLang="zh-CN"/>
              <a:t> </a:t>
            </a:r>
            <a:endParaRPr lang="en-US" altLang="zh-TW">
              <a:solidFill>
                <a:srgbClr val="0000CC"/>
              </a:solidFill>
            </a:endParaRPr>
          </a:p>
        </p:txBody>
      </p:sp>
      <p:sp>
        <p:nvSpPr>
          <p:cNvPr id="8196" name="Rectangle 5"/>
          <p:cNvSpPr>
            <a:spLocks noGrp="1" noChangeArrowheads="1"/>
          </p:cNvSpPr>
          <p:nvPr>
            <p:ph type="body" idx="1"/>
          </p:nvPr>
        </p:nvSpPr>
        <p:spPr>
          <a:xfrm>
            <a:off x="533400" y="1828800"/>
            <a:ext cx="8458200" cy="4572000"/>
          </a:xfrm>
        </p:spPr>
        <p:txBody>
          <a:bodyPr/>
          <a:lstStyle/>
          <a:p>
            <a:pPr>
              <a:lnSpc>
                <a:spcPts val="2500"/>
              </a:lnSpc>
              <a:spcBef>
                <a:spcPts val="1200"/>
              </a:spcBef>
              <a:buFont typeface="Wingdings" pitchFamily="2" charset="2"/>
              <a:buChar char="o"/>
              <a:defRPr/>
            </a:pPr>
            <a:r>
              <a:rPr lang="en-US" altLang="zh-TW" dirty="0" smtClean="0"/>
              <a:t>The problem</a:t>
            </a:r>
            <a:endParaRPr lang="en-US" altLang="zh-CN" dirty="0" smtClean="0"/>
          </a:p>
          <a:p>
            <a:pPr>
              <a:lnSpc>
                <a:spcPts val="2500"/>
              </a:lnSpc>
              <a:spcBef>
                <a:spcPts val="1200"/>
              </a:spcBef>
              <a:buFont typeface="Wingdings" pitchFamily="2" charset="2"/>
              <a:buChar char="o"/>
              <a:defRPr/>
            </a:pPr>
            <a:r>
              <a:rPr lang="en-US" altLang="zh-CN" dirty="0" smtClean="0">
                <a:solidFill>
                  <a:srgbClr val="0000CC"/>
                </a:solidFill>
              </a:rPr>
              <a:t>Our approach</a:t>
            </a:r>
          </a:p>
          <a:p>
            <a:pPr lvl="1">
              <a:lnSpc>
                <a:spcPts val="2500"/>
              </a:lnSpc>
              <a:spcBef>
                <a:spcPts val="1200"/>
              </a:spcBef>
              <a:buFont typeface="Wingdings" pitchFamily="2" charset="2"/>
              <a:buChar char="n"/>
              <a:defRPr/>
            </a:pPr>
            <a:r>
              <a:rPr lang="en-US" altLang="zh-CN" sz="2400" dirty="0" smtClean="0">
                <a:solidFill>
                  <a:srgbClr val="0000CC"/>
                </a:solidFill>
              </a:rPr>
              <a:t>A user survey</a:t>
            </a:r>
          </a:p>
          <a:p>
            <a:pPr lvl="1">
              <a:lnSpc>
                <a:spcPts val="2500"/>
              </a:lnSpc>
              <a:spcBef>
                <a:spcPts val="1200"/>
              </a:spcBef>
              <a:buFont typeface="Wingdings" pitchFamily="2" charset="2"/>
              <a:buChar char="n"/>
              <a:defRPr/>
            </a:pPr>
            <a:r>
              <a:rPr lang="en-US" altLang="zh-CN" sz="2400" dirty="0" smtClean="0"/>
              <a:t>A large-scale empirical analysis</a:t>
            </a:r>
          </a:p>
          <a:p>
            <a:pPr lvl="1">
              <a:lnSpc>
                <a:spcPts val="2500"/>
              </a:lnSpc>
              <a:spcBef>
                <a:spcPts val="1200"/>
              </a:spcBef>
              <a:buFont typeface="Wingdings" pitchFamily="2" charset="2"/>
              <a:buChar char="n"/>
              <a:defRPr/>
            </a:pPr>
            <a:r>
              <a:rPr lang="en-US" altLang="zh-CN" sz="2400" dirty="0" smtClean="0"/>
              <a:t>A new </a:t>
            </a:r>
            <a:r>
              <a:rPr lang="en-US" altLang="zh-CN" sz="2400" dirty="0" err="1" smtClean="0"/>
              <a:t>PSM</a:t>
            </a:r>
            <a:endParaRPr lang="en-US" altLang="zh-CN" sz="2400" dirty="0" smtClean="0"/>
          </a:p>
          <a:p>
            <a:pPr>
              <a:lnSpc>
                <a:spcPts val="2500"/>
              </a:lnSpc>
              <a:spcBef>
                <a:spcPts val="1200"/>
              </a:spcBef>
              <a:buFont typeface="Wingdings" pitchFamily="2" charset="2"/>
              <a:buChar char="o"/>
              <a:defRPr/>
            </a:pPr>
            <a:r>
              <a:rPr lang="en-US" altLang="zh-CN" dirty="0" smtClean="0"/>
              <a:t>Experimental results</a:t>
            </a:r>
          </a:p>
          <a:p>
            <a:pPr lvl="1">
              <a:lnSpc>
                <a:spcPts val="2500"/>
              </a:lnSpc>
              <a:spcBef>
                <a:spcPts val="1200"/>
              </a:spcBef>
              <a:buFont typeface="Wingdings" pitchFamily="2" charset="2"/>
              <a:buChar char="n"/>
              <a:defRPr/>
            </a:pPr>
            <a:r>
              <a:rPr lang="en-US" altLang="zh-CN" sz="2000" dirty="0" smtClean="0"/>
              <a:t>Ideal cases</a:t>
            </a:r>
          </a:p>
          <a:p>
            <a:pPr lvl="1">
              <a:lnSpc>
                <a:spcPts val="2500"/>
              </a:lnSpc>
              <a:spcBef>
                <a:spcPts val="1200"/>
              </a:spcBef>
              <a:buFont typeface="Wingdings" pitchFamily="2" charset="2"/>
              <a:buChar char="n"/>
              <a:defRPr/>
            </a:pPr>
            <a:r>
              <a:rPr lang="en-US" altLang="zh-CN" sz="2000" dirty="0" smtClean="0"/>
              <a:t>Real-world cases</a:t>
            </a:r>
          </a:p>
          <a:p>
            <a:pPr lvl="1">
              <a:lnSpc>
                <a:spcPts val="2500"/>
              </a:lnSpc>
              <a:spcBef>
                <a:spcPts val="1200"/>
              </a:spcBef>
              <a:buFont typeface="Wingdings" pitchFamily="2" charset="2"/>
              <a:buChar char="n"/>
              <a:defRPr/>
            </a:pPr>
            <a:r>
              <a:rPr lang="en-US" altLang="zh-CN" sz="2000" dirty="0" smtClean="0"/>
              <a:t>Cross-language cases</a:t>
            </a:r>
          </a:p>
          <a:p>
            <a:pPr marL="469900" lvl="1" indent="-469900">
              <a:lnSpc>
                <a:spcPts val="2500"/>
              </a:lnSpc>
              <a:spcBef>
                <a:spcPts val="1200"/>
              </a:spcBef>
              <a:buFont typeface="Wingdings" pitchFamily="2" charset="2"/>
              <a:buChar char="o"/>
              <a:defRPr/>
            </a:pPr>
            <a:r>
              <a:rPr lang="en-US" altLang="zh-CN" sz="3000" dirty="0" smtClean="0">
                <a:cs typeface="+mn-cs"/>
              </a:rPr>
              <a:t>Conclusion</a:t>
            </a:r>
          </a:p>
          <a:p>
            <a:pPr lvl="1">
              <a:lnSpc>
                <a:spcPts val="2500"/>
              </a:lnSpc>
              <a:buFont typeface="Wingdings" pitchFamily="2" charset="2"/>
              <a:buNone/>
              <a:defRPr/>
            </a:pPr>
            <a:endParaRPr lang="en-US" altLang="zh-CN" sz="2000" dirty="0" smtClean="0"/>
          </a:p>
        </p:txBody>
      </p:sp>
      <p:sp>
        <p:nvSpPr>
          <p:cNvPr id="14341" name="Rectangle 29"/>
          <p:cNvSpPr>
            <a:spLocks noChangeArrowheads="1"/>
          </p:cNvSpPr>
          <p:nvPr/>
        </p:nvSpPr>
        <p:spPr bwMode="gray">
          <a:xfrm>
            <a:off x="228600" y="3276600"/>
            <a:ext cx="8534400" cy="3200400"/>
          </a:xfrm>
          <a:prstGeom prst="rect">
            <a:avLst/>
          </a:prstGeom>
          <a:solidFill>
            <a:srgbClr val="FFFFFF">
              <a:alpha val="5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14342" name="Rectangle 29"/>
          <p:cNvSpPr>
            <a:spLocks noChangeArrowheads="1"/>
          </p:cNvSpPr>
          <p:nvPr/>
        </p:nvSpPr>
        <p:spPr bwMode="gray">
          <a:xfrm>
            <a:off x="304800" y="1676400"/>
            <a:ext cx="8534400" cy="533400"/>
          </a:xfrm>
          <a:prstGeom prst="rect">
            <a:avLst/>
          </a:prstGeom>
          <a:solidFill>
            <a:srgbClr val="FFFFFF">
              <a:alpha val="7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10</a:t>
            </a:fld>
            <a:endParaRPr lang="en-US" altLang="zh-CN"/>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15363" name="Rectangle 4"/>
          <p:cNvSpPr>
            <a:spLocks noGrp="1" noChangeArrowheads="1"/>
          </p:cNvSpPr>
          <p:nvPr>
            <p:ph type="title"/>
          </p:nvPr>
        </p:nvSpPr>
        <p:spPr>
          <a:noFill/>
        </p:spPr>
        <p:txBody>
          <a:bodyPr/>
          <a:lstStyle/>
          <a:p>
            <a:r>
              <a:rPr lang="en-US" altLang="zh-TW"/>
              <a:t>Our approach</a:t>
            </a:r>
            <a:r>
              <a:rPr lang="en-US" altLang="zh-CN"/>
              <a:t>——user survey</a:t>
            </a:r>
            <a:endParaRPr lang="en-US" altLang="zh-TW">
              <a:solidFill>
                <a:srgbClr val="0000CC"/>
              </a:solidFill>
            </a:endParaRPr>
          </a:p>
        </p:txBody>
      </p:sp>
      <p:sp>
        <p:nvSpPr>
          <p:cNvPr id="15364" name="Rectangle 5"/>
          <p:cNvSpPr>
            <a:spLocks noGrp="1" noChangeArrowheads="1"/>
          </p:cNvSpPr>
          <p:nvPr>
            <p:ph type="body" idx="1"/>
          </p:nvPr>
        </p:nvSpPr>
        <p:spPr>
          <a:xfrm>
            <a:off x="533400" y="1641475"/>
            <a:ext cx="8458200" cy="4530725"/>
          </a:xfrm>
        </p:spPr>
        <p:txBody>
          <a:bodyPr/>
          <a:lstStyle/>
          <a:p>
            <a:pPr>
              <a:lnSpc>
                <a:spcPts val="2500"/>
              </a:lnSpc>
            </a:pPr>
            <a:r>
              <a:rPr lang="en-US" altLang="zh-CN" dirty="0"/>
              <a:t>Survey questions available at</a:t>
            </a:r>
          </a:p>
          <a:p>
            <a:pPr>
              <a:lnSpc>
                <a:spcPts val="2500"/>
              </a:lnSpc>
              <a:buFont typeface="Wingdings" charset="2"/>
              <a:buNone/>
            </a:pPr>
            <a:r>
              <a:rPr lang="en-US" altLang="zh-CN" sz="2000" dirty="0"/>
              <a:t>      http://</a:t>
            </a:r>
            <a:r>
              <a:rPr lang="en-US" altLang="zh-CN" sz="2000" dirty="0" err="1"/>
              <a:t>www.sojump.com</a:t>
            </a:r>
            <a:r>
              <a:rPr lang="en-US" altLang="zh-CN" sz="2000" dirty="0"/>
              <a:t>/</a:t>
            </a:r>
            <a:r>
              <a:rPr lang="en-US" altLang="zh-CN" sz="2000" dirty="0" err="1"/>
              <a:t>jq</a:t>
            </a:r>
            <a:r>
              <a:rPr lang="en-US" altLang="zh-CN" sz="2000" dirty="0"/>
              <a:t>/6443561.aspx(</a:t>
            </a:r>
            <a:r>
              <a:rPr lang="en-US" altLang="zh-CN" sz="2000" dirty="0">
                <a:solidFill>
                  <a:srgbClr val="0000CC"/>
                </a:solidFill>
              </a:rPr>
              <a:t>Chinese version</a:t>
            </a:r>
            <a:r>
              <a:rPr lang="en-US" altLang="zh-CN" sz="2000" dirty="0"/>
              <a:t>)</a:t>
            </a:r>
          </a:p>
          <a:p>
            <a:pPr>
              <a:lnSpc>
                <a:spcPts val="2500"/>
              </a:lnSpc>
              <a:buFont typeface="Wingdings" charset="2"/>
              <a:buNone/>
            </a:pPr>
            <a:r>
              <a:rPr lang="en-US" altLang="zh-CN" sz="2000" dirty="0"/>
              <a:t>      </a:t>
            </a:r>
            <a:r>
              <a:rPr lang="en-US" altLang="zh-CN" sz="2000" dirty="0">
                <a:hlinkClick r:id="rId3"/>
              </a:rPr>
              <a:t>http://www.sojump.com/jq/7005139.aspx</a:t>
            </a:r>
            <a:r>
              <a:rPr lang="en-US" altLang="zh-CN" sz="2000" dirty="0"/>
              <a:t> (</a:t>
            </a:r>
            <a:r>
              <a:rPr lang="en-US" altLang="zh-CN" sz="2000" dirty="0">
                <a:solidFill>
                  <a:srgbClr val="0000CC"/>
                </a:solidFill>
              </a:rPr>
              <a:t>English version</a:t>
            </a:r>
            <a:r>
              <a:rPr lang="en-US" altLang="zh-CN" sz="2000" dirty="0"/>
              <a:t>)</a:t>
            </a:r>
          </a:p>
          <a:p>
            <a:pPr>
              <a:spcBef>
                <a:spcPts val="1200"/>
              </a:spcBef>
            </a:pPr>
            <a:r>
              <a:rPr lang="en-US" altLang="zh-CN" dirty="0"/>
              <a:t>Aim to</a:t>
            </a:r>
            <a:r>
              <a:rPr lang="en-US" altLang="zh-CN" b="1" dirty="0"/>
              <a:t> </a:t>
            </a:r>
            <a:r>
              <a:rPr lang="en-US" altLang="zh-CN" dirty="0"/>
              <a:t>reveal user password creation behaviors</a:t>
            </a:r>
          </a:p>
          <a:p>
            <a:pPr>
              <a:lnSpc>
                <a:spcPts val="2500"/>
              </a:lnSpc>
              <a:spcBef>
                <a:spcPts val="1800"/>
              </a:spcBef>
            </a:pPr>
            <a:r>
              <a:rPr lang="en-US" altLang="zh-CN" dirty="0"/>
              <a:t>442 effective responses from </a:t>
            </a:r>
            <a:r>
              <a:rPr lang="en-US" altLang="zh-CN" dirty="0" smtClean="0"/>
              <a:t>China</a:t>
            </a:r>
          </a:p>
          <a:p>
            <a:pPr>
              <a:lnSpc>
                <a:spcPts val="2500"/>
              </a:lnSpc>
              <a:spcBef>
                <a:spcPts val="1800"/>
              </a:spcBef>
            </a:pPr>
            <a:r>
              <a:rPr kumimoji="1" lang="en-US" altLang="zh-CN" sz="3200" dirty="0">
                <a:solidFill>
                  <a:srgbClr val="FF0000"/>
                </a:solidFill>
              </a:rPr>
              <a:t>35 questions</a:t>
            </a:r>
          </a:p>
          <a:p>
            <a:pPr>
              <a:lnSpc>
                <a:spcPts val="2500"/>
              </a:lnSpc>
              <a:spcBef>
                <a:spcPts val="1800"/>
              </a:spcBef>
            </a:pPr>
            <a:endParaRPr lang="en-US" altLang="zh-CN" dirty="0"/>
          </a:p>
        </p:txBody>
      </p:sp>
      <p:sp>
        <p:nvSpPr>
          <p:cNvPr id="4" name="幻灯片编号占位符 3"/>
          <p:cNvSpPr>
            <a:spLocks noGrp="1"/>
          </p:cNvSpPr>
          <p:nvPr>
            <p:ph type="sldNum" sz="quarter" idx="10"/>
          </p:nvPr>
        </p:nvSpPr>
        <p:spPr/>
        <p:txBody>
          <a:bodyPr/>
          <a:lstStyle/>
          <a:p>
            <a:fld id="{453B06C2-024E-7641-98FF-91EC5AFEC9DB}" type="slidenum">
              <a:rPr lang="zh-CN" altLang="en-US" smtClean="0"/>
              <a:pPr/>
              <a:t>11</a:t>
            </a:fld>
            <a:endParaRPr lang="en-US" altLang="zh-CN"/>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dirty="0"/>
              <a:t>Demographic information</a:t>
            </a:r>
          </a:p>
        </p:txBody>
      </p:sp>
      <p:sp>
        <p:nvSpPr>
          <p:cNvPr id="16387" name="內容版面配置區 2"/>
          <p:cNvSpPr>
            <a:spLocks/>
          </p:cNvSpPr>
          <p:nvPr/>
        </p:nvSpPr>
        <p:spPr bwMode="auto">
          <a:xfrm>
            <a:off x="214485" y="2653456"/>
            <a:ext cx="1412875" cy="404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eaLnBrk="0" hangingPunct="0">
              <a:defRPr>
                <a:solidFill>
                  <a:schemeClr val="tx1"/>
                </a:solidFill>
                <a:latin typeface="Verdana" charset="0"/>
                <a:ea typeface="宋体" charset="0"/>
              </a:defRPr>
            </a:lvl1pPr>
            <a:lvl2pPr marL="927100" indent="-46990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a:lnSpc>
                <a:spcPct val="90000"/>
              </a:lnSpc>
              <a:spcBef>
                <a:spcPct val="20000"/>
              </a:spcBef>
              <a:buClr>
                <a:schemeClr val="accent2"/>
              </a:buClr>
              <a:buFont typeface="Wingdings" charset="2"/>
              <a:buChar char="o"/>
            </a:pPr>
            <a:r>
              <a:rPr lang="en-US" altLang="zh-CN" sz="2000" dirty="0" smtClean="0"/>
              <a:t>Age</a:t>
            </a:r>
            <a:endParaRPr lang="en-US" altLang="zh-TW" sz="2000" dirty="0"/>
          </a:p>
        </p:txBody>
      </p:sp>
      <p:pic>
        <p:nvPicPr>
          <p:cNvPr id="16388"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1600200"/>
            <a:ext cx="7162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57400" y="2514600"/>
            <a:ext cx="7086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矩形 7"/>
          <p:cNvSpPr>
            <a:spLocks noChangeArrowheads="1"/>
          </p:cNvSpPr>
          <p:nvPr/>
        </p:nvSpPr>
        <p:spPr bwMode="auto">
          <a:xfrm>
            <a:off x="214485" y="4482103"/>
            <a:ext cx="19191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69900" indent="-469900"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a:lnSpc>
                <a:spcPct val="90000"/>
              </a:lnSpc>
              <a:spcBef>
                <a:spcPct val="20000"/>
              </a:spcBef>
              <a:buClr>
                <a:schemeClr val="accent2"/>
              </a:buClr>
              <a:buFont typeface="Wingdings" charset="2"/>
              <a:buChar char="o"/>
            </a:pPr>
            <a:r>
              <a:rPr lang="en-US" altLang="zh-CN" sz="2000" dirty="0" smtClean="0"/>
              <a:t>Education</a:t>
            </a:r>
            <a:endParaRPr lang="en-US" altLang="zh-TW" sz="2000" dirty="0"/>
          </a:p>
        </p:txBody>
      </p:sp>
      <p:pic>
        <p:nvPicPr>
          <p:cNvPr id="16391"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57400" y="4105275"/>
            <a:ext cx="7162800"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10"/>
          <p:cNvSpPr>
            <a:spLocks noChangeArrowheads="1"/>
          </p:cNvSpPr>
          <p:nvPr/>
        </p:nvSpPr>
        <p:spPr bwMode="auto">
          <a:xfrm>
            <a:off x="762000" y="5867400"/>
            <a:ext cx="8229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2000" dirty="0" smtClean="0">
                <a:latin typeface="Arial" charset="0"/>
                <a:ea typeface="宋体" pitchFamily="2" charset="-122"/>
              </a:rPr>
              <a:t>Participants are </a:t>
            </a:r>
            <a:r>
              <a:rPr lang="en-US" altLang="zh-CN" sz="2000" dirty="0" smtClean="0">
                <a:solidFill>
                  <a:srgbClr val="FF0000"/>
                </a:solidFill>
                <a:latin typeface="Arial" charset="0"/>
                <a:ea typeface="宋体" pitchFamily="2" charset="-122"/>
              </a:rPr>
              <a:t>younger</a:t>
            </a:r>
            <a:r>
              <a:rPr lang="en-US" altLang="zh-CN" sz="2000" dirty="0" smtClean="0">
                <a:latin typeface="Arial" charset="0"/>
                <a:ea typeface="宋体" pitchFamily="2" charset="-122"/>
              </a:rPr>
              <a:t> and get </a:t>
            </a:r>
            <a:r>
              <a:rPr lang="en-US" altLang="zh-CN" sz="2000" dirty="0" smtClean="0">
                <a:solidFill>
                  <a:srgbClr val="FF0000"/>
                </a:solidFill>
                <a:latin typeface="Arial" charset="0"/>
                <a:ea typeface="宋体" pitchFamily="2" charset="-122"/>
              </a:rPr>
              <a:t>higher education </a:t>
            </a:r>
            <a:r>
              <a:rPr lang="en-US" altLang="zh-CN" sz="2000" dirty="0" smtClean="0">
                <a:latin typeface="Arial" charset="0"/>
                <a:ea typeface="宋体" pitchFamily="2" charset="-122"/>
              </a:rPr>
              <a:t>than normal users.</a:t>
            </a:r>
          </a:p>
          <a:p>
            <a:pPr eaLnBrk="1" hangingPunct="1"/>
            <a:r>
              <a:rPr lang="en-US" altLang="zh-CN" sz="2000" dirty="0" smtClean="0"/>
              <a:t>Their passwords may be stronger. If they make some mistakes on password, normal user may make more mistakes.</a:t>
            </a:r>
            <a:endParaRPr lang="en-US" altLang="zh-CN" sz="2000" dirty="0"/>
          </a:p>
        </p:txBody>
      </p:sp>
      <p:sp>
        <p:nvSpPr>
          <p:cNvPr id="10" name="內容版面配置區 2"/>
          <p:cNvSpPr>
            <a:spLocks/>
          </p:cNvSpPr>
          <p:nvPr/>
        </p:nvSpPr>
        <p:spPr bwMode="auto">
          <a:xfrm>
            <a:off x="214485" y="1699184"/>
            <a:ext cx="1676400" cy="358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69900" indent="-469900" eaLnBrk="0" hangingPunct="0">
              <a:defRPr>
                <a:solidFill>
                  <a:schemeClr val="tx1"/>
                </a:solidFill>
                <a:latin typeface="Verdana" charset="0"/>
                <a:ea typeface="宋体" charset="0"/>
              </a:defRPr>
            </a:lvl1pPr>
            <a:lvl2pPr marL="927100" indent="-46990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a:lnSpc>
                <a:spcPct val="90000"/>
              </a:lnSpc>
              <a:spcBef>
                <a:spcPct val="20000"/>
              </a:spcBef>
              <a:buClr>
                <a:schemeClr val="accent2"/>
              </a:buClr>
              <a:buFont typeface="Wingdings" charset="2"/>
              <a:buChar char="o"/>
            </a:pPr>
            <a:r>
              <a:rPr lang="en-US" altLang="zh-CN" sz="2000" dirty="0" smtClean="0"/>
              <a:t>Gender</a:t>
            </a:r>
            <a:endParaRPr lang="en-US" altLang="zh-TW" sz="2000" dirty="0"/>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12</a:t>
            </a:fld>
            <a:endParaRPr lang="en-US" altLang="zh-CN"/>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a:t>Survey results </a:t>
            </a:r>
            <a:r>
              <a:rPr lang="zh-CN" altLang="en-US"/>
              <a:t>（</a:t>
            </a:r>
            <a:r>
              <a:rPr lang="en-US" altLang="zh-CN"/>
              <a:t>1</a:t>
            </a:r>
            <a:r>
              <a:rPr lang="zh-CN" altLang="en-US"/>
              <a:t>）</a:t>
            </a:r>
            <a:endParaRPr lang="en-US" altLang="zh-CN"/>
          </a:p>
        </p:txBody>
      </p:sp>
      <p:pic>
        <p:nvPicPr>
          <p:cNvPr id="12493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4675" y="2730500"/>
            <a:ext cx="8045450" cy="288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248"/>
          <p:cNvSpPr>
            <a:spLocks noChangeArrowheads="1"/>
          </p:cNvSpPr>
          <p:nvPr/>
        </p:nvSpPr>
        <p:spPr bwMode="auto">
          <a:xfrm>
            <a:off x="3962400" y="4724400"/>
            <a:ext cx="3886200" cy="1422042"/>
          </a:xfrm>
          <a:prstGeom prst="wedgeRoundRectCallout">
            <a:avLst>
              <a:gd name="adj1" fmla="val 45491"/>
              <a:gd name="adj2" fmla="val -109347"/>
              <a:gd name="adj3" fmla="val 16667"/>
            </a:avLst>
          </a:prstGeom>
          <a:solidFill>
            <a:srgbClr val="FFFFFF"/>
          </a:solidFill>
          <a:ln w="0">
            <a:solidFill>
              <a:srgbClr val="0000FF"/>
            </a:solidFill>
            <a:miter lim="800000"/>
            <a:headEnd/>
            <a:tailEnd/>
          </a:ln>
        </p:spPr>
        <p:txBody>
          <a:bodyPr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2400" b="1" dirty="0"/>
              <a:t>77</a:t>
            </a:r>
            <a:r>
              <a:rPr lang="en-US" altLang="zh-CN" sz="2400" b="1" dirty="0" smtClean="0"/>
              <a:t>% users reuse or modify an existing password</a:t>
            </a:r>
            <a:endParaRPr lang="zh-CN" altLang="en-US" sz="2400" b="1" dirty="0"/>
          </a:p>
        </p:txBody>
      </p:sp>
      <p:sp>
        <p:nvSpPr>
          <p:cNvPr id="6" name="Rectangle 3"/>
          <p:cNvSpPr txBox="1">
            <a:spLocks noChangeArrowheads="1"/>
          </p:cNvSpPr>
          <p:nvPr/>
        </p:nvSpPr>
        <p:spPr bwMode="auto">
          <a:xfrm>
            <a:off x="258651" y="1739900"/>
            <a:ext cx="8915400" cy="8382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defRPr/>
            </a:pPr>
            <a:r>
              <a:rPr lang="en-US" altLang="zh-CN" sz="2400" kern="0" dirty="0">
                <a:latin typeface="+mn-lt"/>
                <a:ea typeface="+mn-ea"/>
              </a:rPr>
              <a:t>How do </a:t>
            </a:r>
            <a:r>
              <a:rPr lang="en-US" altLang="zh-CN" sz="2400" kern="0" dirty="0" smtClean="0">
                <a:latin typeface="+mn-lt"/>
                <a:ea typeface="+mn-ea"/>
              </a:rPr>
              <a:t>you </a:t>
            </a:r>
            <a:r>
              <a:rPr lang="en-US" altLang="zh-CN" sz="2400" dirty="0" smtClean="0"/>
              <a:t>create a password of </a:t>
            </a:r>
            <a:r>
              <a:rPr lang="en-US" altLang="zh-CN" sz="2400" dirty="0"/>
              <a:t>an email account that will be frequently </a:t>
            </a:r>
            <a:r>
              <a:rPr lang="en-US" altLang="zh-CN" sz="2400" dirty="0" smtClean="0"/>
              <a:t>used</a:t>
            </a:r>
            <a:r>
              <a:rPr lang="en-US" altLang="zh-CN" sz="2400" kern="0" dirty="0" smtClean="0">
                <a:latin typeface="+mn-lt"/>
                <a:ea typeface="+mn-ea"/>
              </a:rPr>
              <a:t>?</a:t>
            </a:r>
            <a:endParaRPr lang="en-US" altLang="zh-CN" sz="24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None/>
              <a:defRPr/>
            </a:pPr>
            <a:r>
              <a:rPr lang="zh-CN" altLang="en-US" sz="2600" kern="0" dirty="0">
                <a:latin typeface="+mn-lt"/>
                <a:ea typeface="+mn-ea"/>
              </a:rPr>
              <a:t>     </a:t>
            </a:r>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13</a:t>
            </a:fld>
            <a:endParaRPr lang="en-US" altLang="zh-CN"/>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a:t>Survey results </a:t>
            </a:r>
            <a:r>
              <a:rPr lang="zh-CN" altLang="en-US"/>
              <a:t>（</a:t>
            </a:r>
            <a:r>
              <a:rPr lang="en-US" altLang="zh-CN"/>
              <a:t>2</a:t>
            </a:r>
            <a:r>
              <a:rPr lang="zh-CN" altLang="en-US"/>
              <a:t>）</a:t>
            </a:r>
            <a:endParaRPr lang="en-US" altLang="zh-CN"/>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3124200"/>
            <a:ext cx="831056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228600" y="1676400"/>
            <a:ext cx="8915400" cy="8382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defRPr/>
            </a:pPr>
            <a:r>
              <a:rPr lang="en-US" altLang="zh-CN" sz="2400" kern="0" dirty="0">
                <a:latin typeface="+mn-lt"/>
                <a:ea typeface="+mn-ea"/>
              </a:rPr>
              <a:t>How do you describe the similarities between the new password and the existing one?</a:t>
            </a: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None/>
              <a:defRPr/>
            </a:pPr>
            <a:r>
              <a:rPr lang="zh-CN" altLang="en-US" sz="2600" kern="0" dirty="0">
                <a:latin typeface="+mn-lt"/>
                <a:ea typeface="+mn-ea"/>
              </a:rPr>
              <a:t>     </a:t>
            </a:r>
          </a:p>
        </p:txBody>
      </p:sp>
      <p:sp>
        <p:nvSpPr>
          <p:cNvPr id="8" name="AutoShape 248"/>
          <p:cNvSpPr>
            <a:spLocks noChangeArrowheads="1"/>
          </p:cNvSpPr>
          <p:nvPr/>
        </p:nvSpPr>
        <p:spPr bwMode="auto">
          <a:xfrm>
            <a:off x="2971800" y="5257800"/>
            <a:ext cx="5943600" cy="1371600"/>
          </a:xfrm>
          <a:prstGeom prst="wedgeRoundRectCallout">
            <a:avLst>
              <a:gd name="adj1" fmla="val 8833"/>
              <a:gd name="adj2" fmla="val -109000"/>
              <a:gd name="adj3" fmla="val 16667"/>
            </a:avLst>
          </a:prstGeom>
          <a:solidFill>
            <a:srgbClr val="FFFFFF"/>
          </a:solidFill>
          <a:ln w="0">
            <a:solidFill>
              <a:srgbClr val="0000FF"/>
            </a:solidFill>
            <a:miter lim="800000"/>
            <a:headEnd/>
            <a:tailEnd/>
          </a:ln>
        </p:spPr>
        <p:txBody>
          <a:bodyPr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2400" b="1" dirty="0"/>
              <a:t>60%</a:t>
            </a:r>
            <a:r>
              <a:rPr lang="zh-CN" altLang="en-US" sz="2400" b="1" dirty="0"/>
              <a:t> </a:t>
            </a:r>
            <a:r>
              <a:rPr lang="en-US" altLang="zh-CN" sz="2400" b="1" dirty="0" smtClean="0"/>
              <a:t>are</a:t>
            </a:r>
            <a:r>
              <a:rPr lang="zh-CN" altLang="en-US" sz="2400" b="1" dirty="0" smtClean="0"/>
              <a:t> </a:t>
            </a:r>
            <a:r>
              <a:rPr lang="en-US" altLang="zh-CN" sz="2400" b="1" dirty="0"/>
              <a:t>the same/ very similar;</a:t>
            </a:r>
          </a:p>
          <a:p>
            <a:pPr eaLnBrk="1" hangingPunct="1"/>
            <a:r>
              <a:rPr lang="en-US" altLang="zh-CN" sz="2400" b="1" dirty="0"/>
              <a:t>20% </a:t>
            </a:r>
            <a:r>
              <a:rPr lang="en-US" altLang="zh-CN" sz="2400" b="1" dirty="0" smtClean="0"/>
              <a:t>are</a:t>
            </a:r>
            <a:r>
              <a:rPr lang="zh-CN" altLang="en-US" sz="2400" b="1" dirty="0" smtClean="0"/>
              <a:t> </a:t>
            </a:r>
            <a:r>
              <a:rPr lang="en-US" altLang="zh-CN" sz="2400" b="1" dirty="0"/>
              <a:t>similar.</a:t>
            </a:r>
            <a:endParaRPr lang="zh-CN" altLang="en-US" sz="2400" b="1" dirty="0"/>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14</a:t>
            </a:fld>
            <a:endParaRPr lang="en-US" altLang="zh-CN"/>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4675" y="304800"/>
            <a:ext cx="8264525" cy="990600"/>
          </a:xfrm>
        </p:spPr>
        <p:txBody>
          <a:bodyPr/>
          <a:lstStyle/>
          <a:p>
            <a:r>
              <a:rPr lang="en-US" altLang="zh-CN"/>
              <a:t>Reveal an issue in existing PSMs</a:t>
            </a:r>
          </a:p>
        </p:txBody>
      </p:sp>
      <p:sp>
        <p:nvSpPr>
          <p:cNvPr id="6" name="Rectangle 3"/>
          <p:cNvSpPr txBox="1">
            <a:spLocks noChangeArrowheads="1"/>
          </p:cNvSpPr>
          <p:nvPr/>
        </p:nvSpPr>
        <p:spPr bwMode="auto">
          <a:xfrm>
            <a:off x="228600" y="1676400"/>
            <a:ext cx="8915400" cy="25146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defRPr/>
            </a:pPr>
            <a:r>
              <a:rPr lang="en-US" altLang="zh-CN" sz="2400" kern="0" dirty="0">
                <a:latin typeface="+mn-lt"/>
                <a:ea typeface="+mn-ea"/>
              </a:rPr>
              <a:t>Our survey shows that, </a:t>
            </a:r>
            <a:r>
              <a:rPr lang="en-US" altLang="zh-CN" sz="2400" kern="0" dirty="0">
                <a:solidFill>
                  <a:srgbClr val="0000CC"/>
                </a:solidFill>
                <a:latin typeface="+mn-lt"/>
                <a:ea typeface="+mn-ea"/>
              </a:rPr>
              <a:t>most users reuse or modify  an existing password</a:t>
            </a:r>
            <a:r>
              <a:rPr lang="en-US" altLang="zh-CN" sz="2400" kern="0" dirty="0">
                <a:latin typeface="+mn-lt"/>
                <a:ea typeface="+mn-ea"/>
              </a:rPr>
              <a:t> when registering a new account.</a:t>
            </a:r>
          </a:p>
          <a:p>
            <a:pPr marL="469900" indent="-469900">
              <a:spcBef>
                <a:spcPct val="20000"/>
              </a:spcBef>
              <a:buClr>
                <a:schemeClr val="accent2"/>
              </a:buClr>
              <a:buFont typeface="Wingdings" pitchFamily="2" charset="2"/>
              <a:buChar char="o"/>
              <a:defRPr/>
            </a:pPr>
            <a:endParaRPr lang="en-US" altLang="zh-CN" sz="2400" kern="0" dirty="0">
              <a:latin typeface="+mn-lt"/>
              <a:ea typeface="+mn-ea"/>
            </a:endParaRPr>
          </a:p>
          <a:p>
            <a:pPr marL="469900" indent="-469900">
              <a:spcBef>
                <a:spcPct val="20000"/>
              </a:spcBef>
              <a:buClr>
                <a:schemeClr val="accent2"/>
              </a:buClr>
              <a:buFont typeface="Wingdings" pitchFamily="2" charset="2"/>
              <a:buChar char="o"/>
              <a:defRPr/>
            </a:pPr>
            <a:r>
              <a:rPr lang="en-US" altLang="zh-CN" sz="2400" kern="0" dirty="0">
                <a:latin typeface="+mn-lt"/>
                <a:ea typeface="+mn-ea"/>
              </a:rPr>
              <a:t>Existing PSMs (e.g., PCFG-based, Markov-based, NIST, </a:t>
            </a:r>
            <a:r>
              <a:rPr lang="en-US" altLang="zh-CN" sz="2400" kern="0" dirty="0" err="1">
                <a:latin typeface="+mn-lt"/>
                <a:ea typeface="+mn-ea"/>
              </a:rPr>
              <a:t>KeePSM</a:t>
            </a:r>
            <a:r>
              <a:rPr lang="en-US" altLang="zh-CN" sz="2400" kern="0" dirty="0">
                <a:latin typeface="+mn-lt"/>
                <a:ea typeface="+mn-ea"/>
              </a:rPr>
              <a:t>) assumes that </a:t>
            </a:r>
            <a:r>
              <a:rPr lang="en-US" altLang="zh-CN" sz="2400" kern="0" dirty="0">
                <a:solidFill>
                  <a:srgbClr val="0000CC"/>
                </a:solidFill>
                <a:latin typeface="+mn-lt"/>
                <a:ea typeface="+mn-ea"/>
              </a:rPr>
              <a:t>users create passwords from </a:t>
            </a:r>
            <a:r>
              <a:rPr lang="en-US" altLang="zh-CN" sz="2400" kern="0" dirty="0" smtClean="0">
                <a:solidFill>
                  <a:srgbClr val="0000CC"/>
                </a:solidFill>
                <a:latin typeface="+mn-lt"/>
                <a:ea typeface="+mn-ea"/>
              </a:rPr>
              <a:t>scratch</a:t>
            </a:r>
            <a:r>
              <a:rPr lang="en-US" altLang="zh-CN" sz="2400" kern="0" dirty="0" smtClean="0">
                <a:solidFill>
                  <a:srgbClr val="FF0000"/>
                </a:solidFill>
                <a:latin typeface="+mn-lt"/>
                <a:ea typeface="+mn-ea"/>
              </a:rPr>
              <a:t> </a:t>
            </a:r>
            <a:r>
              <a:rPr lang="en-US" altLang="zh-CN" sz="2400" kern="0" dirty="0" smtClean="0">
                <a:latin typeface="Verdana" pitchFamily="34" charset="0"/>
                <a:ea typeface="宋体" pitchFamily="2" charset="-122"/>
              </a:rPr>
              <a:t>when </a:t>
            </a:r>
            <a:r>
              <a:rPr lang="en-US" altLang="zh-CN" sz="2400" kern="0" dirty="0">
                <a:latin typeface="Verdana" pitchFamily="34" charset="0"/>
                <a:ea typeface="宋体" pitchFamily="2" charset="-122"/>
              </a:rPr>
              <a:t>registering a new account.</a:t>
            </a:r>
            <a:r>
              <a:rPr lang="en-US" altLang="zh-CN" sz="2400" kern="0" dirty="0">
                <a:solidFill>
                  <a:srgbClr val="FF0000"/>
                </a:solidFill>
                <a:latin typeface="+mn-lt"/>
                <a:ea typeface="+mn-ea"/>
              </a:rPr>
              <a:t> </a:t>
            </a: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None/>
              <a:defRPr/>
            </a:pPr>
            <a:r>
              <a:rPr lang="zh-CN" altLang="en-US" sz="2600" kern="0" dirty="0">
                <a:latin typeface="+mn-lt"/>
                <a:ea typeface="+mn-ea"/>
              </a:rPr>
              <a:t>     </a:t>
            </a:r>
          </a:p>
        </p:txBody>
      </p:sp>
      <p:sp>
        <p:nvSpPr>
          <p:cNvPr id="9" name="AutoShape 4">
            <a:hlinkClick r:id="rId3" action="ppaction://hlinksldjump"/>
          </p:cNvPr>
          <p:cNvSpPr>
            <a:spLocks noChangeArrowheads="1"/>
          </p:cNvSpPr>
          <p:nvPr/>
        </p:nvSpPr>
        <p:spPr bwMode="auto">
          <a:xfrm rot="10800000">
            <a:off x="3886200" y="4283075"/>
            <a:ext cx="457200" cy="544513"/>
          </a:xfrm>
          <a:prstGeom prst="upArrow">
            <a:avLst>
              <a:gd name="adj1" fmla="val 50000"/>
              <a:gd name="adj2" fmla="val 77634"/>
            </a:avLst>
          </a:prstGeom>
          <a:solidFill>
            <a:srgbClr val="FF0000">
              <a:alpha val="6588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10" name="矩形 9"/>
          <p:cNvSpPr/>
          <p:nvPr/>
        </p:nvSpPr>
        <p:spPr>
          <a:xfrm>
            <a:off x="1447800" y="5105400"/>
            <a:ext cx="6172200" cy="830263"/>
          </a:xfrm>
          <a:prstGeom prst="rect">
            <a:avLst/>
          </a:prstGeom>
        </p:spPr>
        <p:txBody>
          <a:bodyPr>
            <a:spAutoFit/>
          </a:bodyPr>
          <a:lstStyle/>
          <a:p>
            <a:pPr marL="469900" indent="-469900">
              <a:spcBef>
                <a:spcPct val="20000"/>
              </a:spcBef>
              <a:buClr>
                <a:schemeClr val="accent2"/>
              </a:buClr>
              <a:defRPr/>
            </a:pPr>
            <a:r>
              <a:rPr lang="en-US" altLang="zh-CN" sz="2400" kern="0" dirty="0">
                <a:latin typeface="Verdana" pitchFamily="34" charset="0"/>
                <a:ea typeface="宋体" pitchFamily="2" charset="-122"/>
              </a:rPr>
              <a:t>This, for the first time, explains why existing </a:t>
            </a:r>
            <a:r>
              <a:rPr lang="en-US" altLang="zh-CN" sz="2400" kern="0" dirty="0" err="1">
                <a:latin typeface="Verdana" pitchFamily="34" charset="0"/>
                <a:ea typeface="宋体" pitchFamily="2" charset="-122"/>
              </a:rPr>
              <a:t>PSMs</a:t>
            </a:r>
            <a:r>
              <a:rPr lang="en-US" altLang="zh-CN" sz="2400" kern="0" dirty="0">
                <a:latin typeface="Verdana" pitchFamily="34" charset="0"/>
                <a:ea typeface="宋体" pitchFamily="2" charset="-122"/>
              </a:rPr>
              <a:t> are not effective. </a:t>
            </a:r>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15</a:t>
            </a:fld>
            <a:endParaRPr lang="en-US" altLang="zh-CN"/>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a:t>Survey results </a:t>
            </a:r>
            <a:r>
              <a:rPr lang="zh-CN" altLang="en-US"/>
              <a:t>（</a:t>
            </a:r>
            <a:r>
              <a:rPr lang="en-US" altLang="zh-CN"/>
              <a:t>3</a:t>
            </a:r>
            <a:r>
              <a:rPr lang="zh-CN" altLang="en-US"/>
              <a:t>）</a:t>
            </a:r>
            <a:endParaRPr lang="en-US" altLang="zh-CN"/>
          </a:p>
        </p:txBody>
      </p:sp>
      <p:sp>
        <p:nvSpPr>
          <p:cNvPr id="6" name="Rectangle 3"/>
          <p:cNvSpPr txBox="1">
            <a:spLocks noChangeArrowheads="1"/>
          </p:cNvSpPr>
          <p:nvPr/>
        </p:nvSpPr>
        <p:spPr bwMode="auto">
          <a:xfrm>
            <a:off x="228600" y="1676400"/>
            <a:ext cx="8915400" cy="9906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defRPr/>
            </a:pPr>
            <a:r>
              <a:rPr lang="en-US" altLang="zh-CN" sz="2400" kern="0" dirty="0">
                <a:latin typeface="+mn-lt"/>
                <a:ea typeface="+mn-ea"/>
              </a:rPr>
              <a:t>If you modify an existing password for the new email account, why?</a:t>
            </a: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None/>
              <a:defRPr/>
            </a:pPr>
            <a:r>
              <a:rPr lang="zh-CN" altLang="en-US" sz="2600" kern="0" dirty="0">
                <a:latin typeface="+mn-lt"/>
                <a:ea typeface="+mn-ea"/>
              </a:rPr>
              <a:t>     </a:t>
            </a: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775" y="2819400"/>
            <a:ext cx="903922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248"/>
          <p:cNvSpPr>
            <a:spLocks noChangeArrowheads="1"/>
          </p:cNvSpPr>
          <p:nvPr/>
        </p:nvSpPr>
        <p:spPr bwMode="auto">
          <a:xfrm>
            <a:off x="2971800" y="5257800"/>
            <a:ext cx="5943600" cy="1371600"/>
          </a:xfrm>
          <a:prstGeom prst="wedgeRoundRectCallout">
            <a:avLst>
              <a:gd name="adj1" fmla="val 8833"/>
              <a:gd name="adj2" fmla="val -109000"/>
              <a:gd name="adj3" fmla="val 16667"/>
            </a:avLst>
          </a:prstGeom>
          <a:solidFill>
            <a:srgbClr val="FFFFFF"/>
          </a:solidFill>
          <a:ln w="0">
            <a:solidFill>
              <a:srgbClr val="0000FF"/>
            </a:solidFill>
            <a:miter lim="800000"/>
            <a:headEnd/>
            <a:tailEnd/>
          </a:ln>
        </p:spPr>
        <p:txBody>
          <a:bodyPr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2400" b="1" dirty="0"/>
              <a:t>50%</a:t>
            </a:r>
            <a:r>
              <a:rPr lang="zh-CN" altLang="en-US" sz="2400" b="1" dirty="0"/>
              <a:t> </a:t>
            </a:r>
            <a:r>
              <a:rPr lang="en-US" altLang="zh-CN" sz="2400" b="1" dirty="0" smtClean="0"/>
              <a:t>are for</a:t>
            </a:r>
            <a:r>
              <a:rPr lang="zh-CN" altLang="en-US" sz="2400" b="1" dirty="0" smtClean="0"/>
              <a:t> </a:t>
            </a:r>
            <a:r>
              <a:rPr lang="en-US" altLang="zh-CN" sz="2400" b="1" dirty="0" smtClean="0"/>
              <a:t>increasing </a:t>
            </a:r>
            <a:r>
              <a:rPr lang="en-US" altLang="zh-CN" sz="2400" b="1" dirty="0"/>
              <a:t>security;</a:t>
            </a:r>
          </a:p>
          <a:p>
            <a:pPr eaLnBrk="1" hangingPunct="1"/>
            <a:r>
              <a:rPr lang="en-US" altLang="zh-CN" sz="2400" b="1" dirty="0"/>
              <a:t>43% </a:t>
            </a:r>
            <a:r>
              <a:rPr lang="en-US" altLang="zh-CN" sz="2400" b="1" dirty="0" smtClean="0"/>
              <a:t>are for the website policies</a:t>
            </a:r>
            <a:r>
              <a:rPr lang="zh-CN" altLang="en-US" sz="2400" b="1" dirty="0" smtClean="0"/>
              <a:t>；</a:t>
            </a:r>
            <a:endParaRPr lang="zh-CN" altLang="en-US" sz="2400" b="1" dirty="0"/>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16</a:t>
            </a:fld>
            <a:endParaRPr lang="en-US" altLang="zh-CN"/>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a:t>Survey results </a:t>
            </a:r>
            <a:r>
              <a:rPr lang="zh-CN" altLang="en-US"/>
              <a:t>（</a:t>
            </a:r>
            <a:r>
              <a:rPr lang="en-US" altLang="zh-CN"/>
              <a:t>4</a:t>
            </a:r>
            <a:r>
              <a:rPr lang="zh-CN" altLang="en-US"/>
              <a:t>）</a:t>
            </a:r>
            <a:endParaRPr lang="en-US" altLang="zh-CN"/>
          </a:p>
        </p:txBody>
      </p:sp>
      <p:sp>
        <p:nvSpPr>
          <p:cNvPr id="6" name="Rectangle 3"/>
          <p:cNvSpPr txBox="1">
            <a:spLocks noChangeArrowheads="1"/>
          </p:cNvSpPr>
          <p:nvPr/>
        </p:nvSpPr>
        <p:spPr bwMode="auto">
          <a:xfrm>
            <a:off x="228600" y="1676400"/>
            <a:ext cx="8915400" cy="990600"/>
          </a:xfrm>
          <a:prstGeom prst="rect">
            <a:avLst/>
          </a:prstGeom>
          <a:noFill/>
          <a:ln w="9525">
            <a:noFill/>
            <a:miter lim="800000"/>
            <a:headEnd/>
            <a:tailEnd/>
          </a:ln>
        </p:spPr>
        <p:txBody>
          <a:bodyPr/>
          <a:lstStyle/>
          <a:p>
            <a:pPr marL="469900" indent="-469900">
              <a:spcBef>
                <a:spcPct val="20000"/>
              </a:spcBef>
              <a:buClr>
                <a:schemeClr val="accent2"/>
              </a:buClr>
              <a:buFont typeface="Wingdings" pitchFamily="2" charset="2"/>
              <a:buChar char="o"/>
              <a:defRPr/>
            </a:pPr>
            <a:r>
              <a:rPr lang="en-US" altLang="zh-CN" sz="2400" kern="0" dirty="0">
                <a:latin typeface="+mn-lt"/>
                <a:ea typeface="+mn-ea"/>
              </a:rPr>
              <a:t>If you modify an existing password for the new email account, which transformation rules do you use?</a:t>
            </a: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Char char="o"/>
              <a:defRPr/>
            </a:pPr>
            <a:endParaRPr lang="en-US" altLang="zh-CN" sz="2000" kern="0" dirty="0">
              <a:latin typeface="+mn-lt"/>
              <a:ea typeface="+mn-ea"/>
            </a:endParaRPr>
          </a:p>
          <a:p>
            <a:pPr marL="469900" indent="-469900">
              <a:spcBef>
                <a:spcPct val="20000"/>
              </a:spcBef>
              <a:buClr>
                <a:schemeClr val="accent2"/>
              </a:buClr>
              <a:buFont typeface="Wingdings" pitchFamily="2" charset="2"/>
              <a:buNone/>
              <a:defRPr/>
            </a:pPr>
            <a:r>
              <a:rPr lang="zh-CN" altLang="en-US" sz="2600" kern="0" dirty="0">
                <a:latin typeface="+mn-lt"/>
                <a:ea typeface="+mn-ea"/>
              </a:rPr>
              <a:t>     </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590800"/>
            <a:ext cx="89916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0"/>
          </p:nvPr>
        </p:nvSpPr>
        <p:spPr/>
        <p:txBody>
          <a:bodyPr/>
          <a:lstStyle/>
          <a:p>
            <a:fld id="{453B06C2-024E-7641-98FF-91EC5AFEC9DB}" type="slidenum">
              <a:rPr lang="zh-CN" altLang="en-US" smtClean="0"/>
              <a:pPr/>
              <a:t>17</a:t>
            </a:fld>
            <a:endParaRPr lang="en-US" altLang="zh-CN"/>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idx="4294967295"/>
          </p:nvPr>
        </p:nvSpPr>
        <p:spPr>
          <a:xfrm>
            <a:off x="685800" y="533400"/>
            <a:ext cx="8001000" cy="990600"/>
          </a:xfrm>
        </p:spPr>
        <p:txBody>
          <a:bodyPr/>
          <a:lstStyle/>
          <a:p>
            <a:pPr eaLnBrk="1" hangingPunct="1"/>
            <a:r>
              <a:rPr lang="en-US" altLang="zh-CN" dirty="0"/>
              <a:t>Survey results </a:t>
            </a:r>
            <a:r>
              <a:rPr lang="zh-CN" altLang="en-US" dirty="0"/>
              <a:t>（</a:t>
            </a:r>
            <a:r>
              <a:rPr lang="en-US" altLang="zh-CN" dirty="0"/>
              <a:t>5</a:t>
            </a:r>
            <a:r>
              <a:rPr lang="zh-CN" altLang="en-US" dirty="0"/>
              <a:t>）</a:t>
            </a:r>
            <a:endParaRPr lang="zh-CN" altLang="zh-CN" dirty="0"/>
          </a:p>
        </p:txBody>
      </p:sp>
      <p:sp>
        <p:nvSpPr>
          <p:cNvPr id="22534" name="标题 1"/>
          <p:cNvSpPr>
            <a:spLocks noGrp="1" noChangeArrowheads="1"/>
          </p:cNvSpPr>
          <p:nvPr>
            <p:ph type="title" idx="4294967295"/>
          </p:nvPr>
        </p:nvSpPr>
        <p:spPr>
          <a:xfrm>
            <a:off x="685800" y="1219200"/>
            <a:ext cx="8001000" cy="990600"/>
          </a:xfrm>
        </p:spPr>
        <p:txBody>
          <a:bodyPr/>
          <a:lstStyle/>
          <a:p>
            <a:pPr eaLnBrk="1" hangingPunct="1">
              <a:buClr>
                <a:schemeClr val="accent2"/>
              </a:buClr>
              <a:buFont typeface="Wingdings" charset="2"/>
              <a:buChar char="p"/>
            </a:pPr>
            <a:r>
              <a:rPr lang="zh-CN" altLang="en-US" sz="3200" dirty="0"/>
              <a:t> </a:t>
            </a:r>
            <a:r>
              <a:rPr lang="en-US" altLang="zh-CN" sz="3200" dirty="0"/>
              <a:t>U</a:t>
            </a:r>
            <a:r>
              <a:rPr lang="en-US" altLang="zh-CN" sz="3200" dirty="0" smtClean="0"/>
              <a:t>ser behaviors are predictable </a:t>
            </a:r>
            <a:endParaRPr lang="zh-CN" altLang="zh-CN" sz="3200" dirty="0"/>
          </a:p>
        </p:txBody>
      </p:sp>
      <p:pic>
        <p:nvPicPr>
          <p:cNvPr id="8" name="图片 7"/>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799" y="2202712"/>
            <a:ext cx="6231111" cy="1261058"/>
          </a:xfrm>
          <a:prstGeom prst="rect">
            <a:avLst/>
          </a:prstGeom>
          <a:noFill/>
          <a:ln>
            <a:noFill/>
          </a:ln>
        </p:spPr>
      </p:pic>
      <p:pic>
        <p:nvPicPr>
          <p:cNvPr id="10" name="图片 9"/>
          <p:cNvPicPr/>
          <p:nvPr/>
        </p:nvPicPr>
        <p:blipFill>
          <a:blip r:embed="rId4">
            <a:extLst>
              <a:ext uri="{28A0092B-C50C-407E-A947-70E740481C1C}">
                <a14:useLocalDpi xmlns:a14="http://schemas.microsoft.com/office/drawing/2010/main" xmlns="" val="0"/>
              </a:ext>
            </a:extLst>
          </a:blip>
          <a:srcRect/>
          <a:stretch>
            <a:fillRect/>
          </a:stretch>
        </p:blipFill>
        <p:spPr bwMode="auto">
          <a:xfrm>
            <a:off x="2590800" y="3581400"/>
            <a:ext cx="6231110" cy="1327942"/>
          </a:xfrm>
          <a:prstGeom prst="rect">
            <a:avLst/>
          </a:prstGeom>
          <a:noFill/>
          <a:ln>
            <a:noFill/>
          </a:ln>
        </p:spPr>
      </p:pic>
      <p:pic>
        <p:nvPicPr>
          <p:cNvPr id="11" name="图片 10"/>
          <p:cNvPicPr/>
          <p:nvPr/>
        </p:nvPicPr>
        <p:blipFill>
          <a:blip r:embed="rId5">
            <a:extLst>
              <a:ext uri="{28A0092B-C50C-407E-A947-70E740481C1C}">
                <a14:useLocalDpi xmlns:a14="http://schemas.microsoft.com/office/drawing/2010/main" xmlns="" val="0"/>
              </a:ext>
            </a:extLst>
          </a:blip>
          <a:srcRect/>
          <a:stretch>
            <a:fillRect/>
          </a:stretch>
        </p:blipFill>
        <p:spPr bwMode="auto">
          <a:xfrm>
            <a:off x="2590798" y="5048237"/>
            <a:ext cx="6231112" cy="1550976"/>
          </a:xfrm>
          <a:prstGeom prst="rect">
            <a:avLst/>
          </a:prstGeom>
          <a:noFill/>
          <a:ln>
            <a:noFill/>
          </a:ln>
        </p:spPr>
      </p:pic>
      <p:sp>
        <p:nvSpPr>
          <p:cNvPr id="4" name="文本框 3"/>
          <p:cNvSpPr txBox="1"/>
          <p:nvPr/>
        </p:nvSpPr>
        <p:spPr>
          <a:xfrm>
            <a:off x="457200" y="2209800"/>
            <a:ext cx="2057400" cy="4524315"/>
          </a:xfrm>
          <a:prstGeom prst="rect">
            <a:avLst/>
          </a:prstGeom>
          <a:noFill/>
        </p:spPr>
        <p:txBody>
          <a:bodyPr wrap="square" rtlCol="0">
            <a:spAutoFit/>
          </a:bodyPr>
          <a:lstStyle/>
          <a:p>
            <a:r>
              <a:rPr kumimoji="1" lang="en-US" altLang="zh-CN" dirty="0" smtClean="0"/>
              <a:t>Where you place?</a:t>
            </a:r>
          </a:p>
          <a:p>
            <a:endParaRPr kumimoji="1" lang="en-US" altLang="zh-CN" dirty="0" smtClean="0"/>
          </a:p>
          <a:p>
            <a:pPr marL="285750" indent="-285750">
              <a:buClr>
                <a:srgbClr val="C00000"/>
              </a:buClr>
              <a:buFont typeface="Wingdings" charset="2"/>
              <a:buChar char="p"/>
            </a:pPr>
            <a:r>
              <a:rPr kumimoji="1" lang="en-US" altLang="zh-CN" dirty="0" err="1" smtClean="0"/>
              <a:t>Dight</a:t>
            </a:r>
            <a:r>
              <a:rPr kumimoji="1" lang="en-US" altLang="zh-CN" dirty="0" smtClean="0"/>
              <a:t/>
            </a:r>
            <a:br>
              <a:rPr kumimoji="1" lang="en-US" altLang="zh-CN" dirty="0" smtClean="0"/>
            </a:br>
            <a:r>
              <a:rPr kumimoji="1" lang="en-US" altLang="zh-CN" dirty="0" smtClean="0"/>
              <a:t/>
            </a:r>
            <a:br>
              <a:rPr kumimoji="1" lang="en-US" altLang="zh-CN" dirty="0" smtClean="0"/>
            </a:br>
            <a:r>
              <a:rPr kumimoji="1" lang="en-US" altLang="zh-CN" dirty="0" smtClean="0"/>
              <a:t/>
            </a:r>
            <a:br>
              <a:rPr kumimoji="1" lang="en-US" altLang="zh-CN" dirty="0" smtClean="0"/>
            </a:br>
            <a:endParaRPr kumimoji="1" lang="en-US" altLang="zh-CN" dirty="0" smtClean="0"/>
          </a:p>
          <a:p>
            <a:pPr marL="285750" indent="-285750">
              <a:buClr>
                <a:srgbClr val="C00000"/>
              </a:buClr>
              <a:buFont typeface="Wingdings" charset="2"/>
              <a:buChar char="p"/>
            </a:pPr>
            <a:r>
              <a:rPr kumimoji="1" lang="en-US" altLang="zh-CN" dirty="0" smtClean="0"/>
              <a:t>Symbol</a:t>
            </a:r>
            <a:br>
              <a:rPr kumimoji="1" lang="en-US" altLang="zh-CN" dirty="0" smtClean="0"/>
            </a:br>
            <a:r>
              <a:rPr kumimoji="1" lang="en-US" altLang="zh-CN" dirty="0" smtClean="0"/>
              <a:t/>
            </a:r>
            <a:br>
              <a:rPr kumimoji="1" lang="en-US" altLang="zh-CN" dirty="0" smtClean="0"/>
            </a:br>
            <a:r>
              <a:rPr kumimoji="1" lang="en-US" altLang="zh-CN" dirty="0" smtClean="0"/>
              <a:t/>
            </a:r>
            <a:br>
              <a:rPr kumimoji="1" lang="en-US" altLang="zh-CN" dirty="0" smtClean="0"/>
            </a:br>
            <a:r>
              <a:rPr kumimoji="1" lang="en-US" altLang="zh-CN" dirty="0" smtClean="0"/>
              <a:t/>
            </a:r>
            <a:br>
              <a:rPr kumimoji="1" lang="en-US" altLang="zh-CN" dirty="0" smtClean="0"/>
            </a:br>
            <a:endParaRPr kumimoji="1" lang="en-US" altLang="zh-CN" dirty="0" smtClean="0"/>
          </a:p>
          <a:p>
            <a:pPr marL="285750" indent="-285750">
              <a:buClr>
                <a:srgbClr val="C00000"/>
              </a:buClr>
              <a:buFont typeface="Wingdings" charset="2"/>
              <a:buChar char="p"/>
            </a:pPr>
            <a:r>
              <a:rPr lang="en-US" altLang="zh-CN" dirty="0" smtClean="0"/>
              <a:t>Capitalization</a:t>
            </a:r>
            <a:r>
              <a:rPr kumimoji="1" lang="en-US" altLang="zh-CN" dirty="0"/>
              <a:t/>
            </a:r>
            <a:br>
              <a:rPr kumimoji="1" lang="en-US" altLang="zh-CN" dirty="0"/>
            </a:br>
            <a:r>
              <a:rPr kumimoji="1" lang="en-US" altLang="zh-CN" dirty="0" smtClean="0"/>
              <a:t/>
            </a:r>
            <a:br>
              <a:rPr kumimoji="1" lang="en-US" altLang="zh-CN" dirty="0" smtClean="0"/>
            </a:br>
            <a:endParaRPr kumimoji="1" lang="en-US" altLang="zh-CN" dirty="0" smtClean="0"/>
          </a:p>
          <a:p>
            <a:pPr marL="285750" indent="-285750">
              <a:buClr>
                <a:srgbClr val="C00000"/>
              </a:buClr>
              <a:buFont typeface="Wingdings" charset="2"/>
              <a:buChar char="p"/>
            </a:pPr>
            <a:endParaRPr kumimoji="1" lang="zh-CN" altLang="en-US" dirty="0"/>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18</a:t>
            </a:fld>
            <a:endParaRPr lang="zh-CN" altLang="en-US"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23555" name="Rectangle 4"/>
          <p:cNvSpPr>
            <a:spLocks noGrp="1" noChangeArrowheads="1"/>
          </p:cNvSpPr>
          <p:nvPr>
            <p:ph type="title"/>
          </p:nvPr>
        </p:nvSpPr>
        <p:spPr>
          <a:noFill/>
        </p:spPr>
        <p:txBody>
          <a:bodyPr/>
          <a:lstStyle/>
          <a:p>
            <a:r>
              <a:rPr lang="en-US" altLang="zh-TW"/>
              <a:t>Outline </a:t>
            </a:r>
            <a:r>
              <a:rPr lang="en-US" altLang="zh-CN"/>
              <a:t> </a:t>
            </a:r>
            <a:endParaRPr lang="en-US" altLang="zh-TW">
              <a:solidFill>
                <a:srgbClr val="0000CC"/>
              </a:solidFill>
            </a:endParaRPr>
          </a:p>
        </p:txBody>
      </p:sp>
      <p:sp>
        <p:nvSpPr>
          <p:cNvPr id="8196" name="Rectangle 5"/>
          <p:cNvSpPr>
            <a:spLocks noGrp="1" noChangeArrowheads="1"/>
          </p:cNvSpPr>
          <p:nvPr>
            <p:ph type="body" idx="1"/>
          </p:nvPr>
        </p:nvSpPr>
        <p:spPr>
          <a:xfrm>
            <a:off x="533400" y="1870075"/>
            <a:ext cx="8458200" cy="4530725"/>
          </a:xfrm>
        </p:spPr>
        <p:txBody>
          <a:bodyPr/>
          <a:lstStyle/>
          <a:p>
            <a:pPr>
              <a:lnSpc>
                <a:spcPts val="2500"/>
              </a:lnSpc>
              <a:spcBef>
                <a:spcPts val="1200"/>
              </a:spcBef>
              <a:buFont typeface="Wingdings" pitchFamily="2" charset="2"/>
              <a:buChar char="o"/>
              <a:defRPr/>
            </a:pPr>
            <a:r>
              <a:rPr lang="en-US" altLang="zh-TW" dirty="0" smtClean="0"/>
              <a:t>The problem</a:t>
            </a:r>
            <a:endParaRPr lang="en-US" altLang="zh-CN" dirty="0" smtClean="0"/>
          </a:p>
          <a:p>
            <a:pPr>
              <a:lnSpc>
                <a:spcPts val="2500"/>
              </a:lnSpc>
              <a:spcBef>
                <a:spcPts val="1200"/>
              </a:spcBef>
              <a:buFont typeface="Wingdings" pitchFamily="2" charset="2"/>
              <a:buChar char="o"/>
              <a:defRPr/>
            </a:pPr>
            <a:r>
              <a:rPr lang="en-US" altLang="zh-CN" dirty="0" smtClean="0"/>
              <a:t>Our approach</a:t>
            </a:r>
          </a:p>
          <a:p>
            <a:pPr lvl="1">
              <a:lnSpc>
                <a:spcPts val="2500"/>
              </a:lnSpc>
              <a:spcBef>
                <a:spcPts val="1200"/>
              </a:spcBef>
              <a:buFont typeface="Wingdings" pitchFamily="2" charset="2"/>
              <a:buChar char="n"/>
              <a:defRPr/>
            </a:pPr>
            <a:r>
              <a:rPr lang="en-US" altLang="zh-CN" sz="2400" dirty="0" smtClean="0"/>
              <a:t>A user survey</a:t>
            </a:r>
          </a:p>
          <a:p>
            <a:pPr lvl="1">
              <a:lnSpc>
                <a:spcPts val="2500"/>
              </a:lnSpc>
              <a:spcBef>
                <a:spcPts val="1200"/>
              </a:spcBef>
              <a:buFont typeface="Wingdings" pitchFamily="2" charset="2"/>
              <a:buChar char="n"/>
              <a:defRPr/>
            </a:pPr>
            <a:r>
              <a:rPr lang="en-US" altLang="zh-CN" sz="2400" dirty="0" smtClean="0">
                <a:solidFill>
                  <a:srgbClr val="0000CC"/>
                </a:solidFill>
              </a:rPr>
              <a:t>A large-scale empirical analysis</a:t>
            </a:r>
          </a:p>
          <a:p>
            <a:pPr lvl="1">
              <a:lnSpc>
                <a:spcPts val="2500"/>
              </a:lnSpc>
              <a:spcBef>
                <a:spcPts val="1200"/>
              </a:spcBef>
              <a:buFont typeface="Wingdings" pitchFamily="2" charset="2"/>
              <a:buChar char="n"/>
              <a:defRPr/>
            </a:pPr>
            <a:r>
              <a:rPr lang="en-US" altLang="zh-CN" sz="2400" dirty="0" smtClean="0"/>
              <a:t>A new </a:t>
            </a:r>
            <a:r>
              <a:rPr lang="en-US" altLang="zh-CN" sz="2400" dirty="0" err="1" smtClean="0"/>
              <a:t>PSM</a:t>
            </a:r>
            <a:endParaRPr lang="en-US" altLang="zh-CN" sz="2400" dirty="0" smtClean="0"/>
          </a:p>
          <a:p>
            <a:pPr>
              <a:lnSpc>
                <a:spcPts val="2500"/>
              </a:lnSpc>
              <a:spcBef>
                <a:spcPts val="1200"/>
              </a:spcBef>
              <a:buFont typeface="Wingdings" pitchFamily="2" charset="2"/>
              <a:buChar char="o"/>
              <a:defRPr/>
            </a:pPr>
            <a:r>
              <a:rPr lang="en-US" altLang="zh-CN" dirty="0" smtClean="0"/>
              <a:t>Experimental results</a:t>
            </a:r>
          </a:p>
          <a:p>
            <a:pPr lvl="1">
              <a:lnSpc>
                <a:spcPts val="2500"/>
              </a:lnSpc>
              <a:spcBef>
                <a:spcPts val="1200"/>
              </a:spcBef>
              <a:buFont typeface="Wingdings" pitchFamily="2" charset="2"/>
              <a:buChar char="n"/>
              <a:defRPr/>
            </a:pPr>
            <a:r>
              <a:rPr lang="en-US" altLang="zh-CN" sz="2000" dirty="0" smtClean="0"/>
              <a:t>Ideal cases</a:t>
            </a:r>
          </a:p>
          <a:p>
            <a:pPr lvl="1">
              <a:lnSpc>
                <a:spcPts val="2500"/>
              </a:lnSpc>
              <a:spcBef>
                <a:spcPts val="1200"/>
              </a:spcBef>
              <a:buFont typeface="Wingdings" pitchFamily="2" charset="2"/>
              <a:buChar char="n"/>
              <a:defRPr/>
            </a:pPr>
            <a:r>
              <a:rPr lang="en-US" altLang="zh-CN" sz="2000" dirty="0" smtClean="0"/>
              <a:t>Real-world cases</a:t>
            </a:r>
          </a:p>
          <a:p>
            <a:pPr lvl="1">
              <a:lnSpc>
                <a:spcPts val="2500"/>
              </a:lnSpc>
              <a:spcBef>
                <a:spcPts val="1200"/>
              </a:spcBef>
              <a:buFont typeface="Wingdings" pitchFamily="2" charset="2"/>
              <a:buChar char="n"/>
              <a:defRPr/>
            </a:pPr>
            <a:r>
              <a:rPr lang="en-US" altLang="zh-CN" sz="2000" dirty="0" smtClean="0"/>
              <a:t>Cross-language cases</a:t>
            </a:r>
          </a:p>
          <a:p>
            <a:pPr marL="469900" lvl="1" indent="-469900">
              <a:lnSpc>
                <a:spcPts val="2500"/>
              </a:lnSpc>
              <a:spcBef>
                <a:spcPts val="1200"/>
              </a:spcBef>
              <a:buFont typeface="Wingdings" pitchFamily="2" charset="2"/>
              <a:buChar char="o"/>
              <a:defRPr/>
            </a:pPr>
            <a:r>
              <a:rPr lang="en-US" altLang="zh-CN" sz="3000" dirty="0" smtClean="0">
                <a:cs typeface="+mn-cs"/>
              </a:rPr>
              <a:t>Conclusion</a:t>
            </a:r>
          </a:p>
          <a:p>
            <a:pPr lvl="1">
              <a:lnSpc>
                <a:spcPts val="2500"/>
              </a:lnSpc>
              <a:buFont typeface="Wingdings" pitchFamily="2" charset="2"/>
              <a:buNone/>
              <a:defRPr/>
            </a:pPr>
            <a:endParaRPr lang="en-US" altLang="zh-CN" sz="2000" dirty="0" smtClean="0"/>
          </a:p>
        </p:txBody>
      </p:sp>
      <p:sp>
        <p:nvSpPr>
          <p:cNvPr id="23557" name="Rectangle 29"/>
          <p:cNvSpPr>
            <a:spLocks noChangeArrowheads="1"/>
          </p:cNvSpPr>
          <p:nvPr/>
        </p:nvSpPr>
        <p:spPr bwMode="gray">
          <a:xfrm>
            <a:off x="381000" y="3810000"/>
            <a:ext cx="8534400" cy="26670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23558" name="Rectangle 29"/>
          <p:cNvSpPr>
            <a:spLocks noChangeArrowheads="1"/>
          </p:cNvSpPr>
          <p:nvPr/>
        </p:nvSpPr>
        <p:spPr bwMode="gray">
          <a:xfrm>
            <a:off x="304800" y="1447800"/>
            <a:ext cx="8534400" cy="17526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19</a:t>
            </a:fld>
            <a:endParaRPr lang="en-US" altLang="zh-CN"/>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5123" name="Rectangle 4"/>
          <p:cNvSpPr>
            <a:spLocks noGrp="1" noChangeArrowheads="1"/>
          </p:cNvSpPr>
          <p:nvPr>
            <p:ph type="title"/>
          </p:nvPr>
        </p:nvSpPr>
        <p:spPr>
          <a:noFill/>
        </p:spPr>
        <p:txBody>
          <a:bodyPr/>
          <a:lstStyle/>
          <a:p>
            <a:r>
              <a:rPr lang="en-US" altLang="zh-TW" dirty="0"/>
              <a:t>Outline </a:t>
            </a:r>
            <a:r>
              <a:rPr lang="en-US" altLang="zh-CN" dirty="0"/>
              <a:t> </a:t>
            </a:r>
            <a:endParaRPr lang="en-US" altLang="zh-TW" dirty="0">
              <a:solidFill>
                <a:srgbClr val="0000CC"/>
              </a:solidFill>
            </a:endParaRPr>
          </a:p>
        </p:txBody>
      </p:sp>
      <p:sp>
        <p:nvSpPr>
          <p:cNvPr id="8196" name="Rectangle 5"/>
          <p:cNvSpPr>
            <a:spLocks noGrp="1" noChangeArrowheads="1"/>
          </p:cNvSpPr>
          <p:nvPr>
            <p:ph type="body" idx="1"/>
          </p:nvPr>
        </p:nvSpPr>
        <p:spPr>
          <a:xfrm>
            <a:off x="685800" y="1752600"/>
            <a:ext cx="8458200" cy="4530725"/>
          </a:xfrm>
        </p:spPr>
        <p:txBody>
          <a:bodyPr/>
          <a:lstStyle/>
          <a:p>
            <a:pPr>
              <a:lnSpc>
                <a:spcPts val="2500"/>
              </a:lnSpc>
              <a:spcBef>
                <a:spcPts val="1200"/>
              </a:spcBef>
              <a:buFont typeface="Wingdings" pitchFamily="2" charset="2"/>
              <a:buChar char="o"/>
              <a:defRPr/>
            </a:pPr>
            <a:r>
              <a:rPr lang="en-US" altLang="zh-TW" dirty="0" smtClean="0"/>
              <a:t>The problem</a:t>
            </a:r>
            <a:endParaRPr lang="en-US" altLang="zh-CN" dirty="0" smtClean="0"/>
          </a:p>
          <a:p>
            <a:pPr>
              <a:lnSpc>
                <a:spcPts val="2500"/>
              </a:lnSpc>
              <a:spcBef>
                <a:spcPts val="1200"/>
              </a:spcBef>
              <a:buFont typeface="Wingdings" pitchFamily="2" charset="2"/>
              <a:buChar char="o"/>
              <a:defRPr/>
            </a:pPr>
            <a:r>
              <a:rPr lang="en-US" altLang="zh-CN" dirty="0" smtClean="0"/>
              <a:t>Our approach</a:t>
            </a:r>
          </a:p>
          <a:p>
            <a:pPr lvl="1">
              <a:lnSpc>
                <a:spcPts val="2500"/>
              </a:lnSpc>
              <a:spcBef>
                <a:spcPts val="1200"/>
              </a:spcBef>
              <a:buFont typeface="Wingdings" pitchFamily="2" charset="2"/>
              <a:buChar char="n"/>
              <a:defRPr/>
            </a:pPr>
            <a:r>
              <a:rPr lang="en-US" altLang="zh-CN" sz="2400" dirty="0" smtClean="0"/>
              <a:t>A user survey</a:t>
            </a:r>
          </a:p>
          <a:p>
            <a:pPr lvl="1">
              <a:lnSpc>
                <a:spcPts val="2500"/>
              </a:lnSpc>
              <a:spcBef>
                <a:spcPts val="1200"/>
              </a:spcBef>
              <a:buFont typeface="Wingdings" pitchFamily="2" charset="2"/>
              <a:buChar char="n"/>
              <a:defRPr/>
            </a:pPr>
            <a:r>
              <a:rPr lang="en-US" altLang="zh-CN" sz="2400" dirty="0" smtClean="0"/>
              <a:t>A large-scale empirical analysis</a:t>
            </a:r>
          </a:p>
          <a:p>
            <a:pPr lvl="1">
              <a:lnSpc>
                <a:spcPts val="2500"/>
              </a:lnSpc>
              <a:spcBef>
                <a:spcPts val="1200"/>
              </a:spcBef>
              <a:buFont typeface="Wingdings" pitchFamily="2" charset="2"/>
              <a:buChar char="n"/>
              <a:defRPr/>
            </a:pPr>
            <a:r>
              <a:rPr lang="en-US" altLang="zh-CN" sz="2400" dirty="0" smtClean="0"/>
              <a:t>A new password strength meter</a:t>
            </a:r>
          </a:p>
          <a:p>
            <a:pPr>
              <a:lnSpc>
                <a:spcPts val="2500"/>
              </a:lnSpc>
              <a:spcBef>
                <a:spcPts val="1200"/>
              </a:spcBef>
              <a:buFont typeface="Wingdings" pitchFamily="2" charset="2"/>
              <a:buChar char="o"/>
              <a:defRPr/>
            </a:pPr>
            <a:r>
              <a:rPr lang="en-US" altLang="zh-CN" dirty="0" smtClean="0"/>
              <a:t>Experimental results</a:t>
            </a:r>
          </a:p>
          <a:p>
            <a:pPr lvl="1">
              <a:lnSpc>
                <a:spcPts val="2500"/>
              </a:lnSpc>
              <a:spcBef>
                <a:spcPts val="1200"/>
              </a:spcBef>
              <a:buFont typeface="Wingdings" pitchFamily="2" charset="2"/>
              <a:buChar char="n"/>
              <a:defRPr/>
            </a:pPr>
            <a:r>
              <a:rPr lang="en-US" altLang="zh-CN" sz="2000" dirty="0" smtClean="0"/>
              <a:t>Ideal cases</a:t>
            </a:r>
          </a:p>
          <a:p>
            <a:pPr lvl="1">
              <a:lnSpc>
                <a:spcPts val="2500"/>
              </a:lnSpc>
              <a:spcBef>
                <a:spcPts val="1200"/>
              </a:spcBef>
              <a:buFont typeface="Wingdings" pitchFamily="2" charset="2"/>
              <a:buChar char="n"/>
              <a:defRPr/>
            </a:pPr>
            <a:r>
              <a:rPr lang="en-US" altLang="zh-CN" sz="2000" dirty="0" smtClean="0"/>
              <a:t>Real-world cases</a:t>
            </a:r>
          </a:p>
          <a:p>
            <a:pPr lvl="1">
              <a:lnSpc>
                <a:spcPts val="2500"/>
              </a:lnSpc>
              <a:spcBef>
                <a:spcPts val="1200"/>
              </a:spcBef>
              <a:buFont typeface="Wingdings" pitchFamily="2" charset="2"/>
              <a:buChar char="n"/>
              <a:defRPr/>
            </a:pPr>
            <a:r>
              <a:rPr lang="en-US" altLang="zh-CN" sz="2000" dirty="0" smtClean="0"/>
              <a:t>Cross-language cases</a:t>
            </a:r>
          </a:p>
          <a:p>
            <a:pPr marL="469900" lvl="1" indent="-469900">
              <a:lnSpc>
                <a:spcPts val="2500"/>
              </a:lnSpc>
              <a:spcBef>
                <a:spcPts val="1200"/>
              </a:spcBef>
              <a:buFont typeface="Wingdings" pitchFamily="2" charset="2"/>
              <a:buChar char="o"/>
              <a:defRPr/>
            </a:pPr>
            <a:r>
              <a:rPr lang="en-US" altLang="zh-CN" sz="3000" dirty="0" smtClean="0">
                <a:cs typeface="+mn-cs"/>
              </a:rPr>
              <a:t>Conclusion</a:t>
            </a:r>
          </a:p>
          <a:p>
            <a:pPr lvl="1">
              <a:lnSpc>
                <a:spcPts val="2500"/>
              </a:lnSpc>
              <a:buFont typeface="Wingdings" pitchFamily="2" charset="2"/>
              <a:buNone/>
              <a:defRPr/>
            </a:pPr>
            <a:endParaRPr lang="en-US" altLang="zh-CN" sz="2000" dirty="0" smtClean="0"/>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2</a:t>
            </a:fld>
            <a:endParaRPr lang="en-US" altLang="zh-CN"/>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24579" name="Rectangle 4"/>
          <p:cNvSpPr>
            <a:spLocks noGrp="1" noChangeArrowheads="1"/>
          </p:cNvSpPr>
          <p:nvPr>
            <p:ph type="title"/>
          </p:nvPr>
        </p:nvSpPr>
        <p:spPr>
          <a:noFill/>
        </p:spPr>
        <p:txBody>
          <a:bodyPr/>
          <a:lstStyle/>
          <a:p>
            <a:r>
              <a:rPr lang="en-US" altLang="zh-TW"/>
              <a:t>A large-scale analysis of </a:t>
            </a:r>
            <a:br>
              <a:rPr lang="en-US" altLang="zh-TW"/>
            </a:br>
            <a:r>
              <a:rPr lang="en-US" altLang="zh-TW"/>
              <a:t>               real-world passwords </a:t>
            </a:r>
            <a:r>
              <a:rPr lang="en-US" altLang="zh-CN"/>
              <a:t> </a:t>
            </a:r>
            <a:endParaRPr lang="en-US" altLang="zh-TW">
              <a:solidFill>
                <a:srgbClr val="0000CC"/>
              </a:solidFill>
            </a:endParaRPr>
          </a:p>
        </p:txBody>
      </p:sp>
      <p:sp>
        <p:nvSpPr>
          <p:cNvPr id="24580" name="Rectangle 5"/>
          <p:cNvSpPr>
            <a:spLocks noGrp="1" noChangeArrowheads="1"/>
          </p:cNvSpPr>
          <p:nvPr>
            <p:ph type="body" idx="1"/>
          </p:nvPr>
        </p:nvSpPr>
        <p:spPr>
          <a:xfrm>
            <a:off x="381000" y="1752600"/>
            <a:ext cx="8458200" cy="4530725"/>
          </a:xfrm>
        </p:spPr>
        <p:txBody>
          <a:bodyPr/>
          <a:lstStyle/>
          <a:p>
            <a:pPr>
              <a:lnSpc>
                <a:spcPts val="2500"/>
              </a:lnSpc>
            </a:pPr>
            <a:r>
              <a:rPr lang="en-US" altLang="zh-TW"/>
              <a:t>11 real-word password datasets</a:t>
            </a:r>
            <a:endParaRPr lang="en-US" altLang="zh-CN"/>
          </a:p>
          <a:p>
            <a:pPr lvl="1">
              <a:lnSpc>
                <a:spcPts val="2500"/>
              </a:lnSpc>
              <a:buFont typeface="Wingdings" charset="2"/>
              <a:buNone/>
            </a:pPr>
            <a:endParaRPr lang="en-US" altLang="zh-CN" sz="2000"/>
          </a:p>
        </p:txBody>
      </p:sp>
      <p:sp>
        <p:nvSpPr>
          <p:cNvPr id="24581" name="Rectangle 29"/>
          <p:cNvSpPr>
            <a:spLocks noChangeArrowheads="1"/>
          </p:cNvSpPr>
          <p:nvPr/>
        </p:nvSpPr>
        <p:spPr bwMode="gray">
          <a:xfrm>
            <a:off x="457200" y="4191000"/>
            <a:ext cx="8534400" cy="11430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pic>
        <p:nvPicPr>
          <p:cNvPr id="24582"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362200"/>
            <a:ext cx="8990013"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直接连接符 7"/>
          <p:cNvCxnSpPr/>
          <p:nvPr/>
        </p:nvCxnSpPr>
        <p:spPr>
          <a:xfrm rot="10800000">
            <a:off x="228600" y="4191000"/>
            <a:ext cx="2667000" cy="15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0800000">
            <a:off x="152400" y="4494213"/>
            <a:ext cx="2819400" cy="158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0800000">
            <a:off x="228600" y="3352800"/>
            <a:ext cx="2895600" cy="15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0800000">
            <a:off x="228600" y="3884613"/>
            <a:ext cx="3429000" cy="158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0800000">
            <a:off x="76200" y="5334000"/>
            <a:ext cx="2819400" cy="158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幻灯片编号占位符 2"/>
          <p:cNvSpPr>
            <a:spLocks noGrp="1"/>
          </p:cNvSpPr>
          <p:nvPr>
            <p:ph type="sldNum" sz="quarter" idx="10"/>
          </p:nvPr>
        </p:nvSpPr>
        <p:spPr/>
        <p:txBody>
          <a:bodyPr/>
          <a:lstStyle/>
          <a:p>
            <a:fld id="{453B06C2-024E-7641-98FF-91EC5AFEC9DB}" type="slidenum">
              <a:rPr lang="zh-CN" altLang="en-US" smtClean="0"/>
              <a:pPr/>
              <a:t>20</a:t>
            </a:fld>
            <a:endParaRPr lang="en-US" altLang="zh-CN"/>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25603" name="Rectangle 4"/>
          <p:cNvSpPr>
            <a:spLocks noGrp="1" noChangeArrowheads="1"/>
          </p:cNvSpPr>
          <p:nvPr>
            <p:ph type="title"/>
          </p:nvPr>
        </p:nvSpPr>
        <p:spPr>
          <a:xfrm>
            <a:off x="304800" y="304800"/>
            <a:ext cx="8839200" cy="990600"/>
          </a:xfrm>
          <a:noFill/>
        </p:spPr>
        <p:txBody>
          <a:bodyPr/>
          <a:lstStyle/>
          <a:p>
            <a:r>
              <a:rPr lang="en-US" altLang="zh-TW" sz="3600"/>
              <a:t>A large-scale analysis of </a:t>
            </a:r>
            <a:br>
              <a:rPr lang="en-US" altLang="zh-TW" sz="3600"/>
            </a:br>
            <a:r>
              <a:rPr lang="en-US" altLang="zh-TW" sz="3600"/>
              <a:t>               real-world passwords (2) </a:t>
            </a:r>
            <a:r>
              <a:rPr lang="en-US" altLang="zh-CN" sz="3600"/>
              <a:t> </a:t>
            </a:r>
            <a:endParaRPr lang="en-US" altLang="zh-TW" sz="3600">
              <a:solidFill>
                <a:srgbClr val="0000CC"/>
              </a:solidFill>
            </a:endParaRPr>
          </a:p>
        </p:txBody>
      </p:sp>
      <p:sp>
        <p:nvSpPr>
          <p:cNvPr id="25604" name="Rectangle 5"/>
          <p:cNvSpPr>
            <a:spLocks noGrp="1" noChangeArrowheads="1"/>
          </p:cNvSpPr>
          <p:nvPr>
            <p:ph type="body" idx="1"/>
          </p:nvPr>
        </p:nvSpPr>
        <p:spPr>
          <a:xfrm>
            <a:off x="381000" y="1752600"/>
            <a:ext cx="8458200" cy="4530725"/>
          </a:xfrm>
        </p:spPr>
        <p:txBody>
          <a:bodyPr/>
          <a:lstStyle/>
          <a:p>
            <a:pPr>
              <a:lnSpc>
                <a:spcPts val="2500"/>
              </a:lnSpc>
            </a:pPr>
            <a:r>
              <a:rPr lang="en-US" altLang="zh-TW"/>
              <a:t>Top-10 passwords</a:t>
            </a:r>
            <a:endParaRPr lang="en-US" altLang="zh-CN"/>
          </a:p>
          <a:p>
            <a:pPr lvl="1">
              <a:lnSpc>
                <a:spcPts val="2500"/>
              </a:lnSpc>
              <a:buFont typeface="Wingdings" charset="2"/>
              <a:buNone/>
            </a:pPr>
            <a:endParaRPr lang="en-US" altLang="zh-CN" sz="2000"/>
          </a:p>
        </p:txBody>
      </p:sp>
      <p:sp>
        <p:nvSpPr>
          <p:cNvPr id="25605" name="Rectangle 29"/>
          <p:cNvSpPr>
            <a:spLocks noChangeArrowheads="1"/>
          </p:cNvSpPr>
          <p:nvPr/>
        </p:nvSpPr>
        <p:spPr bwMode="gray">
          <a:xfrm>
            <a:off x="457200" y="4191000"/>
            <a:ext cx="8534400" cy="11430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pic>
        <p:nvPicPr>
          <p:cNvPr id="25609"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6425" y="2286000"/>
            <a:ext cx="8080375"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0"/>
          </p:nvPr>
        </p:nvSpPr>
        <p:spPr/>
        <p:txBody>
          <a:bodyPr/>
          <a:lstStyle/>
          <a:p>
            <a:fld id="{453B06C2-024E-7641-98FF-91EC5AFEC9DB}" type="slidenum">
              <a:rPr lang="zh-CN" altLang="en-US" smtClean="0"/>
              <a:pPr/>
              <a:t>21</a:t>
            </a:fld>
            <a:endParaRPr lang="en-US" altLang="zh-CN"/>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25603" name="Rectangle 4"/>
          <p:cNvSpPr>
            <a:spLocks noGrp="1" noChangeArrowheads="1"/>
          </p:cNvSpPr>
          <p:nvPr>
            <p:ph type="title"/>
          </p:nvPr>
        </p:nvSpPr>
        <p:spPr>
          <a:xfrm>
            <a:off x="304800" y="304800"/>
            <a:ext cx="8839200" cy="990600"/>
          </a:xfrm>
          <a:noFill/>
        </p:spPr>
        <p:txBody>
          <a:bodyPr/>
          <a:lstStyle/>
          <a:p>
            <a:r>
              <a:rPr lang="en-US" altLang="zh-TW" sz="3600"/>
              <a:t>A large-scale analysis of </a:t>
            </a:r>
            <a:br>
              <a:rPr lang="en-US" altLang="zh-TW" sz="3600"/>
            </a:br>
            <a:r>
              <a:rPr lang="en-US" altLang="zh-TW" sz="3600"/>
              <a:t>               real-world passwords (2) </a:t>
            </a:r>
            <a:r>
              <a:rPr lang="en-US" altLang="zh-CN" sz="3600"/>
              <a:t> </a:t>
            </a:r>
            <a:endParaRPr lang="en-US" altLang="zh-TW" sz="3600">
              <a:solidFill>
                <a:srgbClr val="0000CC"/>
              </a:solidFill>
            </a:endParaRPr>
          </a:p>
        </p:txBody>
      </p:sp>
      <p:sp>
        <p:nvSpPr>
          <p:cNvPr id="25604" name="Rectangle 5"/>
          <p:cNvSpPr>
            <a:spLocks noGrp="1" noChangeArrowheads="1"/>
          </p:cNvSpPr>
          <p:nvPr>
            <p:ph type="body" idx="1"/>
          </p:nvPr>
        </p:nvSpPr>
        <p:spPr>
          <a:xfrm>
            <a:off x="381000" y="1752600"/>
            <a:ext cx="8458200" cy="4530725"/>
          </a:xfrm>
        </p:spPr>
        <p:txBody>
          <a:bodyPr/>
          <a:lstStyle/>
          <a:p>
            <a:pPr>
              <a:lnSpc>
                <a:spcPts val="2500"/>
              </a:lnSpc>
            </a:pPr>
            <a:r>
              <a:rPr lang="en-US" altLang="zh-TW"/>
              <a:t>Top-10 passwords</a:t>
            </a:r>
            <a:endParaRPr lang="en-US" altLang="zh-CN"/>
          </a:p>
          <a:p>
            <a:pPr lvl="1">
              <a:lnSpc>
                <a:spcPts val="2500"/>
              </a:lnSpc>
              <a:buFont typeface="Wingdings" charset="2"/>
              <a:buNone/>
            </a:pPr>
            <a:endParaRPr lang="en-US" altLang="zh-CN" sz="2000"/>
          </a:p>
        </p:txBody>
      </p:sp>
      <p:sp>
        <p:nvSpPr>
          <p:cNvPr id="25605" name="Rectangle 29"/>
          <p:cNvSpPr>
            <a:spLocks noChangeArrowheads="1"/>
          </p:cNvSpPr>
          <p:nvPr/>
        </p:nvSpPr>
        <p:spPr bwMode="gray">
          <a:xfrm>
            <a:off x="457200" y="4191000"/>
            <a:ext cx="8534400" cy="11430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pic>
        <p:nvPicPr>
          <p:cNvPr id="25610"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638" y="2590800"/>
            <a:ext cx="8996362"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0"/>
          </p:nvPr>
        </p:nvSpPr>
        <p:spPr/>
        <p:txBody>
          <a:bodyPr/>
          <a:lstStyle/>
          <a:p>
            <a:fld id="{453B06C2-024E-7641-98FF-91EC5AFEC9DB}" type="slidenum">
              <a:rPr lang="zh-CN" altLang="en-US" smtClean="0"/>
              <a:pPr/>
              <a:t>22</a:t>
            </a:fld>
            <a:endParaRPr lang="en-US" altLang="zh-CN"/>
          </a:p>
        </p:txBody>
      </p:sp>
    </p:spTree>
    <p:extLst>
      <p:ext uri="{BB962C8B-B14F-4D97-AF65-F5344CB8AC3E}">
        <p14:creationId xmlns:p14="http://schemas.microsoft.com/office/powerpoint/2010/main" xmlns="" val="19836903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28675" name="Rectangle 4"/>
          <p:cNvSpPr>
            <a:spLocks noGrp="1" noChangeArrowheads="1"/>
          </p:cNvSpPr>
          <p:nvPr>
            <p:ph type="title"/>
          </p:nvPr>
        </p:nvSpPr>
        <p:spPr>
          <a:xfrm>
            <a:off x="304800" y="304800"/>
            <a:ext cx="8839200" cy="990600"/>
          </a:xfrm>
          <a:noFill/>
        </p:spPr>
        <p:txBody>
          <a:bodyPr/>
          <a:lstStyle/>
          <a:p>
            <a:r>
              <a:rPr lang="en-US" altLang="zh-TW" sz="3600" dirty="0"/>
              <a:t>A large-scale analysis of </a:t>
            </a:r>
            <a:br>
              <a:rPr lang="en-US" altLang="zh-TW" sz="3600" dirty="0"/>
            </a:br>
            <a:r>
              <a:rPr lang="en-US" altLang="zh-TW" sz="3600" dirty="0"/>
              <a:t>               real-world passwords </a:t>
            </a:r>
            <a:r>
              <a:rPr lang="en-US" altLang="zh-TW" sz="3600" dirty="0" smtClean="0"/>
              <a:t>(3) </a:t>
            </a:r>
            <a:r>
              <a:rPr lang="en-US" altLang="zh-CN" sz="3600" dirty="0" smtClean="0"/>
              <a:t> </a:t>
            </a:r>
            <a:endParaRPr lang="en-US" altLang="zh-TW" sz="3600" dirty="0">
              <a:solidFill>
                <a:srgbClr val="0000CC"/>
              </a:solidFill>
            </a:endParaRPr>
          </a:p>
        </p:txBody>
      </p:sp>
      <p:sp>
        <p:nvSpPr>
          <p:cNvPr id="28676" name="Rectangle 5"/>
          <p:cNvSpPr>
            <a:spLocks noGrp="1" noChangeArrowheads="1"/>
          </p:cNvSpPr>
          <p:nvPr>
            <p:ph type="body" idx="1"/>
          </p:nvPr>
        </p:nvSpPr>
        <p:spPr>
          <a:xfrm>
            <a:off x="457200" y="1752600"/>
            <a:ext cx="8458200" cy="4530725"/>
          </a:xfrm>
        </p:spPr>
        <p:txBody>
          <a:bodyPr/>
          <a:lstStyle/>
          <a:p>
            <a:pPr>
              <a:lnSpc>
                <a:spcPts val="2500"/>
              </a:lnSpc>
            </a:pPr>
            <a:r>
              <a:rPr lang="en-US" altLang="zh-TW" dirty="0"/>
              <a:t>Password overlaps between two sites</a:t>
            </a:r>
            <a:endParaRPr lang="en-US" altLang="zh-CN" dirty="0"/>
          </a:p>
          <a:p>
            <a:pPr lvl="1">
              <a:lnSpc>
                <a:spcPts val="2500"/>
              </a:lnSpc>
              <a:buFont typeface="Wingdings" charset="2"/>
              <a:buNone/>
            </a:pPr>
            <a:endParaRPr lang="en-US" altLang="zh-CN" sz="2000" dirty="0"/>
          </a:p>
        </p:txBody>
      </p:sp>
      <p:sp>
        <p:nvSpPr>
          <p:cNvPr id="28677" name="Rectangle 29"/>
          <p:cNvSpPr>
            <a:spLocks noChangeArrowheads="1"/>
          </p:cNvSpPr>
          <p:nvPr/>
        </p:nvSpPr>
        <p:spPr bwMode="gray">
          <a:xfrm>
            <a:off x="457200" y="4191000"/>
            <a:ext cx="8534400" cy="11430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8" name="Rectangle 5"/>
          <p:cNvSpPr txBox="1">
            <a:spLocks noChangeArrowheads="1"/>
          </p:cNvSpPr>
          <p:nvPr/>
        </p:nvSpPr>
        <p:spPr bwMode="auto">
          <a:xfrm>
            <a:off x="228600" y="4038600"/>
            <a:ext cx="8458200" cy="4530725"/>
          </a:xfrm>
          <a:prstGeom prst="rect">
            <a:avLst/>
          </a:prstGeom>
          <a:noFill/>
          <a:ln w="9525">
            <a:noFill/>
            <a:miter lim="800000"/>
            <a:headEnd/>
            <a:tailEnd/>
          </a:ln>
        </p:spPr>
        <p:txBody>
          <a:bodyPr/>
          <a:lstStyle/>
          <a:p>
            <a:pPr marL="908050" lvl="1" indent="-436563" eaLnBrk="0" hangingPunct="0">
              <a:lnSpc>
                <a:spcPts val="2500"/>
              </a:lnSpc>
              <a:spcBef>
                <a:spcPct val="20000"/>
              </a:spcBef>
              <a:buClr>
                <a:schemeClr val="accent2"/>
              </a:buClr>
              <a:buFont typeface="Wingdings" pitchFamily="2" charset="2"/>
              <a:buNone/>
              <a:defRPr/>
            </a:pPr>
            <a:endParaRPr lang="en-US" altLang="zh-CN" sz="2000" kern="0" dirty="0">
              <a:latin typeface="+mn-lt"/>
              <a:ea typeface="+mn-ea"/>
            </a:endParaRPr>
          </a:p>
        </p:txBody>
      </p:sp>
      <p:pic>
        <p:nvPicPr>
          <p:cNvPr id="2867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2286000"/>
            <a:ext cx="7196138"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0"/>
          </p:nvPr>
        </p:nvSpPr>
        <p:spPr/>
        <p:txBody>
          <a:bodyPr/>
          <a:lstStyle/>
          <a:p>
            <a:fld id="{453B06C2-024E-7641-98FF-91EC5AFEC9DB}" type="slidenum">
              <a:rPr lang="zh-CN" altLang="en-US" smtClean="0"/>
              <a:pPr/>
              <a:t>23</a:t>
            </a:fld>
            <a:endParaRPr lang="en-US" altLang="zh-CN"/>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idx="4294967295"/>
          </p:nvPr>
        </p:nvSpPr>
        <p:spPr>
          <a:xfrm>
            <a:off x="574675" y="685800"/>
            <a:ext cx="8001000" cy="609600"/>
          </a:xfrm>
        </p:spPr>
        <p:txBody>
          <a:bodyPr/>
          <a:lstStyle/>
          <a:p>
            <a:pPr eaLnBrk="1" hangingPunct="1"/>
            <a:r>
              <a:rPr lang="en-US" altLang="zh-CN" sz="3200" dirty="0">
                <a:solidFill>
                  <a:schemeClr val="tx1"/>
                </a:solidFill>
              </a:rPr>
              <a:t>Summary of our empirical analysis</a:t>
            </a:r>
            <a:endParaRPr lang="zh-CN" altLang="zh-CN" sz="3200" dirty="0">
              <a:solidFill>
                <a:schemeClr val="tx1"/>
              </a:solidFill>
            </a:endParaRPr>
          </a:p>
        </p:txBody>
      </p:sp>
      <p:sp>
        <p:nvSpPr>
          <p:cNvPr id="29699" name="内容占位符 2"/>
          <p:cNvSpPr>
            <a:spLocks noGrp="1" noChangeArrowheads="1"/>
          </p:cNvSpPr>
          <p:nvPr>
            <p:ph idx="4294967295"/>
          </p:nvPr>
        </p:nvSpPr>
        <p:spPr>
          <a:xfrm>
            <a:off x="457200" y="1676400"/>
            <a:ext cx="8686800" cy="4525963"/>
          </a:xfrm>
        </p:spPr>
        <p:txBody>
          <a:bodyPr/>
          <a:lstStyle/>
          <a:p>
            <a:pPr eaLnBrk="1" hangingPunct="1"/>
            <a:r>
              <a:rPr lang="en-US" altLang="zh-CN" sz="2600" dirty="0" smtClean="0"/>
              <a:t>Conclusion</a:t>
            </a:r>
            <a:r>
              <a:rPr lang="zh-CN" altLang="en-US" sz="2600" dirty="0" smtClean="0"/>
              <a:t>：</a:t>
            </a:r>
            <a:r>
              <a:rPr lang="en-US" altLang="zh-CN" sz="2600" dirty="0" smtClean="0"/>
              <a:t/>
            </a:r>
            <a:br>
              <a:rPr lang="en-US" altLang="zh-CN" sz="2600" dirty="0" smtClean="0"/>
            </a:br>
            <a:r>
              <a:rPr lang="en-US" altLang="zh-CN" sz="2600" dirty="0" smtClean="0"/>
              <a:t>Password distribution of different websites are very different.</a:t>
            </a:r>
            <a:endParaRPr lang="en-US" altLang="zh-CN" sz="2600" dirty="0"/>
          </a:p>
          <a:p>
            <a:pPr eaLnBrk="1" hangingPunct="1"/>
            <a:r>
              <a:rPr lang="en-US" altLang="zh-CN" sz="2800" dirty="0"/>
              <a:t>Factors</a:t>
            </a:r>
            <a:r>
              <a:rPr lang="zh-CN" altLang="en-US" sz="2600" dirty="0" smtClean="0"/>
              <a:t>：</a:t>
            </a:r>
            <a:r>
              <a:rPr lang="en-US" altLang="zh-CN" sz="2600" b="1" dirty="0"/>
              <a:t>Language</a:t>
            </a:r>
            <a:r>
              <a:rPr lang="zh-CN" altLang="en-US" sz="2600" b="1" dirty="0"/>
              <a:t>、</a:t>
            </a:r>
            <a:r>
              <a:rPr lang="en-US" altLang="zh-CN" sz="2600" b="1" dirty="0"/>
              <a:t>Service type</a:t>
            </a:r>
            <a:r>
              <a:rPr lang="zh-CN" altLang="en-US" sz="2600" dirty="0"/>
              <a:t>、</a:t>
            </a:r>
            <a:r>
              <a:rPr lang="en-US" altLang="zh-CN" sz="2600" dirty="0"/>
              <a:t>Faith</a:t>
            </a:r>
            <a:r>
              <a:rPr lang="zh-CN" altLang="en-US" sz="2600" dirty="0"/>
              <a:t>、 </a:t>
            </a:r>
            <a:endParaRPr lang="en-US" altLang="zh-CN" sz="2600" dirty="0"/>
          </a:p>
          <a:p>
            <a:pPr eaLnBrk="1" hangingPunct="1">
              <a:buFont typeface="Wingdings" charset="2"/>
              <a:buNone/>
            </a:pPr>
            <a:r>
              <a:rPr lang="en-US" altLang="zh-CN" sz="2600" dirty="0"/>
              <a:t>                   Password policy</a:t>
            </a:r>
            <a:r>
              <a:rPr lang="zh-CN" altLang="en-US" sz="2600" dirty="0"/>
              <a:t>、</a:t>
            </a:r>
            <a:r>
              <a:rPr lang="en-US" altLang="zh-CN" sz="2600" dirty="0" smtClean="0"/>
              <a:t>Time</a:t>
            </a:r>
            <a:endParaRPr lang="en-US" altLang="zh-CN" sz="2600" dirty="0"/>
          </a:p>
          <a:p>
            <a:pPr eaLnBrk="1" hangingPunct="1"/>
            <a:r>
              <a:rPr lang="en-US" altLang="zh-CN" sz="2800" dirty="0" smtClean="0"/>
              <a:t>Enlightenment</a:t>
            </a:r>
            <a:r>
              <a:rPr lang="zh-CN" altLang="en-US" sz="2800" dirty="0" smtClean="0"/>
              <a:t>：</a:t>
            </a:r>
            <a:br>
              <a:rPr lang="zh-CN" altLang="en-US" sz="2800" dirty="0" smtClean="0"/>
            </a:br>
            <a:r>
              <a:rPr lang="en-US" altLang="zh-CN" sz="2800" dirty="0" smtClean="0"/>
              <a:t>1</a:t>
            </a:r>
            <a:r>
              <a:rPr lang="en-US" altLang="zh-CN" sz="2800" dirty="0"/>
              <a:t>) </a:t>
            </a:r>
            <a:r>
              <a:rPr lang="en-US" altLang="zh-CN" sz="2800" dirty="0" smtClean="0"/>
              <a:t>PSM should depend on website</a:t>
            </a:r>
            <a:r>
              <a:rPr lang="zh-CN" altLang="en-US" sz="2800" dirty="0" smtClean="0"/>
              <a:t>；</a:t>
            </a:r>
            <a:endParaRPr lang="en-US" altLang="zh-CN" sz="2800" dirty="0"/>
          </a:p>
          <a:p>
            <a:pPr eaLnBrk="1" hangingPunct="1">
              <a:buNone/>
            </a:pPr>
            <a:r>
              <a:rPr lang="en-US" altLang="zh-CN" sz="2800" dirty="0" smtClean="0"/>
              <a:t>    2) PSM should be adapted</a:t>
            </a:r>
            <a:r>
              <a:rPr lang="zh-CN" altLang="en-US" sz="2800" dirty="0" smtClean="0"/>
              <a:t> </a:t>
            </a:r>
            <a:r>
              <a:rPr lang="en-US" altLang="zh-CN" sz="2800" dirty="0" smtClean="0"/>
              <a:t>as the number of users increases.</a:t>
            </a:r>
            <a:endParaRPr lang="en-US" altLang="zh-CN" sz="2800" dirty="0"/>
          </a:p>
          <a:p>
            <a:pPr eaLnBrk="1" hangingPunct="1"/>
            <a:endParaRPr lang="en-US" altLang="zh-CN" sz="2800" dirty="0">
              <a:solidFill>
                <a:srgbClr val="7F7F7F"/>
              </a:solidFill>
            </a:endParaRPr>
          </a:p>
          <a:p>
            <a:pPr eaLnBrk="1" hangingPunct="1">
              <a:buFont typeface="Wingdings" charset="2"/>
              <a:buNone/>
            </a:pPr>
            <a:endParaRPr lang="en-US" altLang="zh-CN" dirty="0">
              <a:solidFill>
                <a:srgbClr val="7F7F7F"/>
              </a:solidFill>
            </a:endParaRPr>
          </a:p>
          <a:p>
            <a:pPr eaLnBrk="1" hangingPunct="1"/>
            <a:endParaRPr lang="zh-CN" altLang="en-US" dirty="0"/>
          </a:p>
          <a:p>
            <a:pPr eaLnBrk="1" hangingPunct="1"/>
            <a:endParaRPr lang="zh-CN" altLang="en-US" dirty="0"/>
          </a:p>
        </p:txBody>
      </p:sp>
      <p:sp>
        <p:nvSpPr>
          <p:cNvPr id="4" name="AutoShape 4">
            <a:hlinkClick r:id="rId3" action="ppaction://hlinksldjump"/>
          </p:cNvPr>
          <p:cNvSpPr>
            <a:spLocks noChangeArrowheads="1"/>
          </p:cNvSpPr>
          <p:nvPr/>
        </p:nvSpPr>
        <p:spPr bwMode="auto">
          <a:xfrm rot="10800000">
            <a:off x="3810000" y="5715000"/>
            <a:ext cx="314325" cy="490538"/>
          </a:xfrm>
          <a:prstGeom prst="upArrow">
            <a:avLst>
              <a:gd name="adj1" fmla="val 50000"/>
              <a:gd name="adj2" fmla="val 77611"/>
            </a:avLst>
          </a:prstGeom>
          <a:solidFill>
            <a:srgbClr val="FF0000">
              <a:alpha val="6588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5" name="矩形 4"/>
          <p:cNvSpPr>
            <a:spLocks noChangeArrowheads="1"/>
          </p:cNvSpPr>
          <p:nvPr/>
        </p:nvSpPr>
        <p:spPr bwMode="auto">
          <a:xfrm>
            <a:off x="3048000" y="6248400"/>
            <a:ext cx="26479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2800">
                <a:solidFill>
                  <a:srgbClr val="0000CC"/>
                </a:solidFill>
              </a:rPr>
              <a:t>Adaptive PSM</a:t>
            </a:r>
            <a:endParaRPr lang="zh-CN" altLang="en-US" sz="2800">
              <a:solidFill>
                <a:srgbClr val="0000CC"/>
              </a:solidFill>
            </a:endParaRPr>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24</a:t>
            </a:fld>
            <a:endParaRPr lang="zh-CN" alt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0723" name="Rectangle 4"/>
          <p:cNvSpPr>
            <a:spLocks noGrp="1" noChangeArrowheads="1"/>
          </p:cNvSpPr>
          <p:nvPr>
            <p:ph type="title"/>
          </p:nvPr>
        </p:nvSpPr>
        <p:spPr>
          <a:noFill/>
        </p:spPr>
        <p:txBody>
          <a:bodyPr/>
          <a:lstStyle/>
          <a:p>
            <a:r>
              <a:rPr lang="en-US" altLang="zh-TW"/>
              <a:t>Outline </a:t>
            </a:r>
            <a:r>
              <a:rPr lang="en-US" altLang="zh-CN"/>
              <a:t> </a:t>
            </a:r>
            <a:endParaRPr lang="en-US" altLang="zh-TW">
              <a:solidFill>
                <a:srgbClr val="0000CC"/>
              </a:solidFill>
            </a:endParaRPr>
          </a:p>
        </p:txBody>
      </p:sp>
      <p:sp>
        <p:nvSpPr>
          <p:cNvPr id="8196" name="Rectangle 5"/>
          <p:cNvSpPr>
            <a:spLocks noGrp="1" noChangeArrowheads="1"/>
          </p:cNvSpPr>
          <p:nvPr>
            <p:ph type="body" idx="1"/>
          </p:nvPr>
        </p:nvSpPr>
        <p:spPr>
          <a:xfrm>
            <a:off x="533400" y="1870075"/>
            <a:ext cx="8458200" cy="4530725"/>
          </a:xfrm>
        </p:spPr>
        <p:txBody>
          <a:bodyPr/>
          <a:lstStyle/>
          <a:p>
            <a:pPr>
              <a:lnSpc>
                <a:spcPts val="2500"/>
              </a:lnSpc>
              <a:spcBef>
                <a:spcPts val="1200"/>
              </a:spcBef>
              <a:buFont typeface="Wingdings" pitchFamily="2" charset="2"/>
              <a:buChar char="o"/>
              <a:defRPr/>
            </a:pPr>
            <a:r>
              <a:rPr lang="en-US" altLang="zh-TW" dirty="0" smtClean="0"/>
              <a:t>The problem</a:t>
            </a:r>
            <a:endParaRPr lang="en-US" altLang="zh-CN" dirty="0" smtClean="0"/>
          </a:p>
          <a:p>
            <a:pPr>
              <a:lnSpc>
                <a:spcPts val="2500"/>
              </a:lnSpc>
              <a:spcBef>
                <a:spcPts val="1200"/>
              </a:spcBef>
              <a:buFont typeface="Wingdings" pitchFamily="2" charset="2"/>
              <a:buChar char="o"/>
              <a:defRPr/>
            </a:pPr>
            <a:r>
              <a:rPr lang="en-US" altLang="zh-CN" dirty="0" smtClean="0"/>
              <a:t>Our approach</a:t>
            </a:r>
          </a:p>
          <a:p>
            <a:pPr lvl="1">
              <a:lnSpc>
                <a:spcPts val="2500"/>
              </a:lnSpc>
              <a:spcBef>
                <a:spcPts val="1200"/>
              </a:spcBef>
              <a:buFont typeface="Wingdings" pitchFamily="2" charset="2"/>
              <a:buChar char="n"/>
              <a:defRPr/>
            </a:pPr>
            <a:r>
              <a:rPr lang="en-US" altLang="zh-CN" sz="2400" dirty="0" smtClean="0"/>
              <a:t>A user survey</a:t>
            </a:r>
          </a:p>
          <a:p>
            <a:pPr lvl="1">
              <a:lnSpc>
                <a:spcPts val="2500"/>
              </a:lnSpc>
              <a:spcBef>
                <a:spcPts val="1200"/>
              </a:spcBef>
              <a:buFont typeface="Wingdings" pitchFamily="2" charset="2"/>
              <a:buChar char="n"/>
              <a:defRPr/>
            </a:pPr>
            <a:r>
              <a:rPr lang="en-US" altLang="zh-CN" sz="2400" dirty="0" smtClean="0"/>
              <a:t>A large-scale empirical analysis</a:t>
            </a:r>
          </a:p>
          <a:p>
            <a:pPr lvl="1">
              <a:lnSpc>
                <a:spcPts val="2500"/>
              </a:lnSpc>
              <a:spcBef>
                <a:spcPts val="1200"/>
              </a:spcBef>
              <a:buFont typeface="Wingdings" pitchFamily="2" charset="2"/>
              <a:buChar char="n"/>
              <a:defRPr/>
            </a:pPr>
            <a:r>
              <a:rPr lang="en-US" altLang="zh-CN" sz="2400" dirty="0" smtClean="0">
                <a:solidFill>
                  <a:srgbClr val="0000CC"/>
                </a:solidFill>
              </a:rPr>
              <a:t>A new </a:t>
            </a:r>
            <a:r>
              <a:rPr lang="en-US" altLang="zh-CN" sz="2400" dirty="0" err="1" smtClean="0">
                <a:solidFill>
                  <a:srgbClr val="0000CC"/>
                </a:solidFill>
              </a:rPr>
              <a:t>PSM</a:t>
            </a:r>
            <a:endParaRPr lang="en-US" altLang="zh-CN" sz="2400" dirty="0" smtClean="0">
              <a:solidFill>
                <a:srgbClr val="0000CC"/>
              </a:solidFill>
            </a:endParaRPr>
          </a:p>
          <a:p>
            <a:pPr>
              <a:lnSpc>
                <a:spcPts val="2500"/>
              </a:lnSpc>
              <a:spcBef>
                <a:spcPts val="1200"/>
              </a:spcBef>
              <a:buFont typeface="Wingdings" pitchFamily="2" charset="2"/>
              <a:buChar char="o"/>
              <a:defRPr/>
            </a:pPr>
            <a:r>
              <a:rPr lang="en-US" altLang="zh-CN" dirty="0" smtClean="0"/>
              <a:t>Experimental results</a:t>
            </a:r>
          </a:p>
          <a:p>
            <a:pPr lvl="1">
              <a:lnSpc>
                <a:spcPts val="2500"/>
              </a:lnSpc>
              <a:spcBef>
                <a:spcPts val="1200"/>
              </a:spcBef>
              <a:buFont typeface="Wingdings" pitchFamily="2" charset="2"/>
              <a:buChar char="n"/>
              <a:defRPr/>
            </a:pPr>
            <a:r>
              <a:rPr lang="en-US" altLang="zh-CN" sz="2000" dirty="0" smtClean="0"/>
              <a:t>Ideal cases</a:t>
            </a:r>
          </a:p>
          <a:p>
            <a:pPr lvl="1">
              <a:lnSpc>
                <a:spcPts val="2500"/>
              </a:lnSpc>
              <a:spcBef>
                <a:spcPts val="1200"/>
              </a:spcBef>
              <a:buFont typeface="Wingdings" pitchFamily="2" charset="2"/>
              <a:buChar char="n"/>
              <a:defRPr/>
            </a:pPr>
            <a:r>
              <a:rPr lang="en-US" altLang="zh-CN" sz="2000" dirty="0" smtClean="0"/>
              <a:t>Real-world cases</a:t>
            </a:r>
          </a:p>
          <a:p>
            <a:pPr lvl="1">
              <a:lnSpc>
                <a:spcPts val="2500"/>
              </a:lnSpc>
              <a:spcBef>
                <a:spcPts val="1200"/>
              </a:spcBef>
              <a:buFont typeface="Wingdings" pitchFamily="2" charset="2"/>
              <a:buChar char="n"/>
              <a:defRPr/>
            </a:pPr>
            <a:r>
              <a:rPr lang="en-US" altLang="zh-CN" sz="2000" dirty="0" smtClean="0"/>
              <a:t>Cross-language cases</a:t>
            </a:r>
          </a:p>
          <a:p>
            <a:pPr marL="469900" lvl="1" indent="-469900">
              <a:lnSpc>
                <a:spcPts val="2500"/>
              </a:lnSpc>
              <a:spcBef>
                <a:spcPts val="1200"/>
              </a:spcBef>
              <a:buFont typeface="Wingdings" pitchFamily="2" charset="2"/>
              <a:buChar char="o"/>
              <a:defRPr/>
            </a:pPr>
            <a:r>
              <a:rPr lang="en-US" altLang="zh-CN" sz="3000" dirty="0" smtClean="0">
                <a:cs typeface="+mn-cs"/>
              </a:rPr>
              <a:t>Conclusion</a:t>
            </a:r>
          </a:p>
          <a:p>
            <a:pPr lvl="1">
              <a:lnSpc>
                <a:spcPts val="2500"/>
              </a:lnSpc>
              <a:buFont typeface="Wingdings" pitchFamily="2" charset="2"/>
              <a:buNone/>
              <a:defRPr/>
            </a:pPr>
            <a:endParaRPr lang="en-US" altLang="zh-CN" sz="2000" dirty="0" smtClean="0"/>
          </a:p>
        </p:txBody>
      </p:sp>
      <p:sp>
        <p:nvSpPr>
          <p:cNvPr id="30725" name="Rectangle 29"/>
          <p:cNvSpPr>
            <a:spLocks noChangeArrowheads="1"/>
          </p:cNvSpPr>
          <p:nvPr/>
        </p:nvSpPr>
        <p:spPr bwMode="gray">
          <a:xfrm>
            <a:off x="381000" y="4191000"/>
            <a:ext cx="8534400" cy="26670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0726" name="Rectangle 29"/>
          <p:cNvSpPr>
            <a:spLocks noChangeArrowheads="1"/>
          </p:cNvSpPr>
          <p:nvPr/>
        </p:nvSpPr>
        <p:spPr bwMode="gray">
          <a:xfrm>
            <a:off x="304800" y="1447800"/>
            <a:ext cx="8534400" cy="22098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25</a:t>
            </a:fld>
            <a:endParaRPr lang="en-US" altLang="zh-CN"/>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noChangeArrowheads="1"/>
          </p:cNvSpPr>
          <p:nvPr>
            <p:ph type="title" idx="4294967295"/>
          </p:nvPr>
        </p:nvSpPr>
        <p:spPr>
          <a:xfrm>
            <a:off x="381000" y="152400"/>
            <a:ext cx="8569325" cy="1295400"/>
          </a:xfrm>
        </p:spPr>
        <p:txBody>
          <a:bodyPr/>
          <a:lstStyle/>
          <a:p>
            <a:pPr eaLnBrk="1" hangingPunct="1"/>
            <a:r>
              <a:rPr lang="en-US" altLang="zh-CN" sz="4000" dirty="0" smtClean="0"/>
              <a:t>Comparison of existing PSMs</a:t>
            </a:r>
            <a:endParaRPr lang="zh-CN" altLang="zh-CN" sz="4000" dirty="0">
              <a:solidFill>
                <a:schemeClr val="tx1"/>
              </a:solidFill>
            </a:endParaRPr>
          </a:p>
        </p:txBody>
      </p:sp>
      <p:sp>
        <p:nvSpPr>
          <p:cNvPr id="32771" name="内容占位符 2"/>
          <p:cNvSpPr>
            <a:spLocks noGrp="1" noChangeArrowheads="1"/>
          </p:cNvSpPr>
          <p:nvPr>
            <p:ph idx="4294967295"/>
          </p:nvPr>
        </p:nvSpPr>
        <p:spPr>
          <a:xfrm>
            <a:off x="457200" y="1676400"/>
            <a:ext cx="8686800" cy="4525963"/>
          </a:xfrm>
        </p:spPr>
        <p:txBody>
          <a:bodyPr/>
          <a:lstStyle/>
          <a:p>
            <a:pPr eaLnBrk="1" hangingPunct="1"/>
            <a:r>
              <a:rPr lang="en-US" altLang="zh-CN" sz="2800" dirty="0" smtClean="0"/>
              <a:t>Five Leading </a:t>
            </a:r>
            <a:r>
              <a:rPr lang="en-US" altLang="zh-CN" sz="2800" dirty="0"/>
              <a:t>PSMs:</a:t>
            </a:r>
          </a:p>
          <a:p>
            <a:pPr eaLnBrk="1" hangingPunct="1">
              <a:buNone/>
            </a:pPr>
            <a:r>
              <a:rPr lang="en-US" altLang="zh-CN" sz="2800" dirty="0">
                <a:solidFill>
                  <a:srgbClr val="0000CC"/>
                </a:solidFill>
              </a:rPr>
              <a:t> </a:t>
            </a:r>
            <a:r>
              <a:rPr lang="en-US" altLang="zh-CN" sz="2800" dirty="0" smtClean="0">
                <a:solidFill>
                  <a:srgbClr val="0000CC"/>
                </a:solidFill>
              </a:rPr>
              <a:t>   </a:t>
            </a:r>
            <a:r>
              <a:rPr lang="en-US" altLang="zh-CN" sz="2800" dirty="0" smtClean="0"/>
              <a:t>Academia: </a:t>
            </a:r>
            <a:r>
              <a:rPr lang="en-US" altLang="zh-CN" sz="2400" dirty="0" smtClean="0"/>
              <a:t>PCFG-based </a:t>
            </a:r>
            <a:r>
              <a:rPr lang="en-US" altLang="zh-CN" sz="2400" dirty="0"/>
              <a:t>PSM (ACSAC’12)</a:t>
            </a:r>
          </a:p>
          <a:p>
            <a:pPr eaLnBrk="1" hangingPunct="1">
              <a:buFont typeface="Wingdings" charset="2"/>
              <a:buNone/>
            </a:pPr>
            <a:r>
              <a:rPr lang="en-US" altLang="zh-CN" sz="2400" dirty="0"/>
              <a:t>                       Markov-based PSM (NDSS’12)</a:t>
            </a:r>
          </a:p>
          <a:p>
            <a:pPr eaLnBrk="1" hangingPunct="1">
              <a:buNone/>
            </a:pPr>
            <a:r>
              <a:rPr lang="zh-CN" altLang="en-US" sz="2800" dirty="0" smtClean="0"/>
              <a:t>    </a:t>
            </a:r>
            <a:r>
              <a:rPr lang="en-US" altLang="zh-CN" sz="2800" dirty="0" smtClean="0"/>
              <a:t>Industry:  </a:t>
            </a:r>
            <a:r>
              <a:rPr lang="en-US" altLang="zh-CN" sz="2800" dirty="0" err="1" smtClean="0"/>
              <a:t>Zxcvbn</a:t>
            </a:r>
            <a:r>
              <a:rPr lang="en-US" altLang="zh-CN" sz="2800" dirty="0" smtClean="0"/>
              <a:t> </a:t>
            </a:r>
            <a:r>
              <a:rPr lang="en-US" altLang="zh-CN" sz="2800" dirty="0"/>
              <a:t>(Dropbox, </a:t>
            </a:r>
            <a:r>
              <a:rPr lang="en-US" altLang="zh-CN" sz="2800" dirty="0" err="1"/>
              <a:t>Wordpress</a:t>
            </a:r>
            <a:r>
              <a:rPr lang="en-US" altLang="zh-CN" sz="2800" dirty="0"/>
              <a:t>)</a:t>
            </a:r>
          </a:p>
          <a:p>
            <a:pPr eaLnBrk="1" hangingPunct="1">
              <a:buFont typeface="Wingdings" charset="2"/>
              <a:buNone/>
            </a:pPr>
            <a:r>
              <a:rPr lang="en-US" altLang="zh-CN" sz="2800" dirty="0"/>
              <a:t>                    </a:t>
            </a:r>
            <a:r>
              <a:rPr lang="en-US" altLang="zh-CN" sz="2800" dirty="0" err="1"/>
              <a:t>KeePSM</a:t>
            </a:r>
            <a:r>
              <a:rPr lang="en-US" altLang="zh-CN" sz="2800" dirty="0"/>
              <a:t> (</a:t>
            </a:r>
            <a:r>
              <a:rPr lang="en-US" altLang="zh-CN" sz="2800" dirty="0" err="1"/>
              <a:t>Keepass</a:t>
            </a:r>
            <a:r>
              <a:rPr lang="en-US" altLang="zh-CN" sz="2800" dirty="0"/>
              <a:t>)</a:t>
            </a:r>
          </a:p>
          <a:p>
            <a:pPr eaLnBrk="1" hangingPunct="1">
              <a:buNone/>
            </a:pPr>
            <a:r>
              <a:rPr lang="en-US" altLang="zh-CN" sz="2800" dirty="0" smtClean="0"/>
              <a:t>    Standards organization:</a:t>
            </a:r>
          </a:p>
          <a:p>
            <a:pPr eaLnBrk="1" hangingPunct="1">
              <a:buNone/>
            </a:pPr>
            <a:r>
              <a:rPr lang="en-US" altLang="zh-CN" sz="2800" dirty="0"/>
              <a:t>	</a:t>
            </a:r>
            <a:r>
              <a:rPr lang="en-US" altLang="zh-CN" sz="2800" dirty="0" smtClean="0"/>
              <a:t>		     </a:t>
            </a:r>
            <a:r>
              <a:rPr lang="zh-CN" altLang="en-US" sz="2800" dirty="0" smtClean="0"/>
              <a:t> </a:t>
            </a:r>
            <a:r>
              <a:rPr lang="en-US" altLang="zh-CN" sz="2800" dirty="0"/>
              <a:t>NIST-800-63-2 2013</a:t>
            </a:r>
          </a:p>
          <a:p>
            <a:pPr marL="0" indent="0" eaLnBrk="1" hangingPunct="1">
              <a:buNone/>
            </a:pPr>
            <a:endParaRPr lang="en-US" altLang="zh-CN" sz="2800" dirty="0"/>
          </a:p>
          <a:p>
            <a:pPr eaLnBrk="1" hangingPunct="1"/>
            <a:endParaRPr lang="en-US" altLang="zh-CN" sz="2800" dirty="0">
              <a:solidFill>
                <a:srgbClr val="7F7F7F"/>
              </a:solidFill>
            </a:endParaRPr>
          </a:p>
          <a:p>
            <a:pPr eaLnBrk="1" hangingPunct="1"/>
            <a:endParaRPr lang="en-US" altLang="zh-CN" dirty="0">
              <a:solidFill>
                <a:srgbClr val="7F7F7F"/>
              </a:solidFill>
            </a:endParaRPr>
          </a:p>
          <a:p>
            <a:pPr eaLnBrk="1" hangingPunct="1"/>
            <a:endParaRPr lang="zh-CN" altLang="en-US" dirty="0"/>
          </a:p>
          <a:p>
            <a:pPr eaLnBrk="1" hangingPunct="1"/>
            <a:endParaRPr lang="zh-CN" altLang="en-US" dirty="0"/>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26</a:t>
            </a:fld>
            <a:endParaRPr lang="zh-CN" altLang="en-US"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362200"/>
            <a:ext cx="916622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Rectangle 2"/>
          <p:cNvSpPr>
            <a:spLocks noGrp="1" noChangeArrowheads="1"/>
          </p:cNvSpPr>
          <p:nvPr>
            <p:ph type="title" idx="4294967295"/>
          </p:nvPr>
        </p:nvSpPr>
        <p:spPr>
          <a:xfrm>
            <a:off x="609600" y="304800"/>
            <a:ext cx="8001000" cy="990600"/>
          </a:xfrm>
        </p:spPr>
        <p:txBody>
          <a:bodyPr/>
          <a:lstStyle/>
          <a:p>
            <a:pPr eaLnBrk="1" hangingPunct="1"/>
            <a:r>
              <a:rPr lang="en-US" altLang="zh-CN" sz="3600"/>
              <a:t> </a:t>
            </a:r>
          </a:p>
        </p:txBody>
      </p:sp>
      <p:sp>
        <p:nvSpPr>
          <p:cNvPr id="33796" name="Rectangle 3"/>
          <p:cNvSpPr>
            <a:spLocks noGrp="1" noChangeArrowheads="1"/>
          </p:cNvSpPr>
          <p:nvPr>
            <p:ph type="body" idx="4294967295"/>
          </p:nvPr>
        </p:nvSpPr>
        <p:spPr>
          <a:xfrm>
            <a:off x="381000" y="914400"/>
            <a:ext cx="9067800" cy="5181600"/>
          </a:xfrm>
        </p:spPr>
        <p:txBody>
          <a:bodyPr/>
          <a:lstStyle/>
          <a:p>
            <a:pPr eaLnBrk="1" hangingPunct="1">
              <a:lnSpc>
                <a:spcPct val="80000"/>
              </a:lnSpc>
              <a:spcBef>
                <a:spcPct val="45000"/>
              </a:spcBef>
              <a:buFont typeface="Wingdings" charset="2"/>
              <a:buNone/>
            </a:pPr>
            <a:r>
              <a:rPr lang="en-US" altLang="zh-CN" sz="2800"/>
              <a:t> </a:t>
            </a:r>
          </a:p>
          <a:p>
            <a:pPr eaLnBrk="1" hangingPunct="1">
              <a:lnSpc>
                <a:spcPct val="80000"/>
              </a:lnSpc>
              <a:spcBef>
                <a:spcPct val="45000"/>
              </a:spcBef>
              <a:buFont typeface="Wingdings" charset="2"/>
              <a:buNone/>
            </a:pPr>
            <a:endParaRPr lang="en-US" altLang="zh-CN" sz="2400"/>
          </a:p>
          <a:p>
            <a:pPr lvl="1" eaLnBrk="1" hangingPunct="1">
              <a:lnSpc>
                <a:spcPct val="80000"/>
              </a:lnSpc>
              <a:spcBef>
                <a:spcPct val="45000"/>
              </a:spcBef>
            </a:pPr>
            <a:endParaRPr lang="en-US" altLang="zh-CN" sz="1600"/>
          </a:p>
          <a:p>
            <a:pPr eaLnBrk="1" hangingPunct="1">
              <a:lnSpc>
                <a:spcPct val="80000"/>
              </a:lnSpc>
            </a:pPr>
            <a:endParaRPr lang="zh-CN" altLang="en-US" sz="2000"/>
          </a:p>
        </p:txBody>
      </p:sp>
      <p:sp>
        <p:nvSpPr>
          <p:cNvPr id="4" name="Rectangle 2"/>
          <p:cNvSpPr txBox="1">
            <a:spLocks noChangeArrowheads="1"/>
          </p:cNvSpPr>
          <p:nvPr/>
        </p:nvSpPr>
        <p:spPr bwMode="auto">
          <a:xfrm>
            <a:off x="609600" y="457200"/>
            <a:ext cx="8534400" cy="990600"/>
          </a:xfrm>
          <a:prstGeom prst="rect">
            <a:avLst/>
          </a:prstGeom>
          <a:noFill/>
          <a:ln w="9525">
            <a:noFill/>
            <a:miter lim="800000"/>
            <a:headEnd/>
            <a:tailEnd/>
          </a:ln>
        </p:spPr>
        <p:txBody>
          <a:bodyPr anchor="b"/>
          <a:lstStyle/>
          <a:p>
            <a:pPr>
              <a:defRPr/>
            </a:pPr>
            <a:r>
              <a:rPr lang="en-US" altLang="zh-CN" sz="3600" kern="0" dirty="0">
                <a:solidFill>
                  <a:schemeClr val="tx2"/>
                </a:solidFill>
                <a:latin typeface="+mj-lt"/>
                <a:ea typeface="+mj-ea"/>
                <a:cs typeface="+mj-cs"/>
              </a:rPr>
              <a:t>Security model</a:t>
            </a:r>
          </a:p>
        </p:txBody>
      </p:sp>
      <p:sp>
        <p:nvSpPr>
          <p:cNvPr id="8" name="矩形 7"/>
          <p:cNvSpPr/>
          <p:nvPr/>
        </p:nvSpPr>
        <p:spPr>
          <a:xfrm>
            <a:off x="228600" y="3581400"/>
            <a:ext cx="8763000" cy="685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幻灯片编号占位符 2"/>
          <p:cNvSpPr>
            <a:spLocks noGrp="1"/>
          </p:cNvSpPr>
          <p:nvPr>
            <p:ph type="sldNum" sz="quarter" idx="10"/>
          </p:nvPr>
        </p:nvSpPr>
        <p:spPr/>
        <p:txBody>
          <a:bodyPr/>
          <a:lstStyle/>
          <a:p>
            <a:fld id="{C940B464-C97F-AE43-864A-5FCCCBA9DB5F}" type="slidenum">
              <a:rPr lang="zh-CN" altLang="en-US" smtClean="0"/>
              <a:pPr/>
              <a:t>27</a:t>
            </a:fld>
            <a:endParaRPr lang="en-US" altLang="zh-C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ph type="title" idx="4294967295"/>
          </p:nvPr>
        </p:nvSpPr>
        <p:spPr/>
        <p:txBody>
          <a:bodyPr/>
          <a:lstStyle/>
          <a:p>
            <a:pPr eaLnBrk="1" hangingPunct="1"/>
            <a:r>
              <a:rPr lang="en-US" altLang="zh-CN">
                <a:solidFill>
                  <a:schemeClr val="tx1"/>
                </a:solidFill>
              </a:rPr>
              <a:t>Ideal PSM</a:t>
            </a:r>
            <a:endParaRPr lang="zh-CN" altLang="zh-CN">
              <a:solidFill>
                <a:schemeClr val="tx1"/>
              </a:solidFill>
            </a:endParaRPr>
          </a:p>
        </p:txBody>
      </p:sp>
      <mc:AlternateContent xmlns:mc="http://schemas.openxmlformats.org/markup-compatibility/2006">
        <mc:Choice xmlns:a14="http://schemas.microsoft.com/office/drawing/2010/main" xmlns="" Requires="a14">
          <p:sp>
            <p:nvSpPr>
              <p:cNvPr id="34819" name="内容占位符 2"/>
              <p:cNvSpPr>
                <a:spLocks noGrp="1" noChangeArrowheads="1"/>
              </p:cNvSpPr>
              <p:nvPr>
                <p:ph idx="4294967295"/>
              </p:nvPr>
            </p:nvSpPr>
            <p:spPr>
              <a:xfrm>
                <a:off x="685800" y="1752600"/>
                <a:ext cx="8305800" cy="4525963"/>
              </a:xfrm>
            </p:spPr>
            <p:txBody>
              <a:bodyPr/>
              <a:lstStyle/>
              <a:p>
                <a:pPr eaLnBrk="1" hangingPunct="1">
                  <a:buNone/>
                </a:pPr>
                <a14:m>
                  <m:oMath xmlns:m="http://schemas.openxmlformats.org/officeDocument/2006/math">
                    <m:sSub>
                      <m:sSubPr>
                        <m:ctrlPr>
                          <a:rPr lang="en-US" altLang="zh-CN" sz="2600" b="0" i="1" smtClean="0">
                            <a:solidFill>
                              <a:schemeClr val="tx1"/>
                            </a:solidFill>
                            <a:latin typeface="Cambria Math" charset="0"/>
                          </a:rPr>
                        </m:ctrlPr>
                      </m:sSubPr>
                      <m:e>
                        <m:r>
                          <a:rPr lang="en-US" altLang="zh-CN" sz="2600" i="1">
                            <a:solidFill>
                              <a:schemeClr val="tx1"/>
                            </a:solidFill>
                            <a:latin typeface="Cambria Math" charset="0"/>
                          </a:rPr>
                          <m:t>𝑝𝑤</m:t>
                        </m:r>
                      </m:e>
                      <m:sub>
                        <m:r>
                          <a:rPr lang="en-US" altLang="zh-CN" sz="2600" b="0" i="1" smtClean="0">
                            <a:solidFill>
                              <a:schemeClr val="tx1"/>
                            </a:solidFill>
                            <a:latin typeface="Cambria Math" charset="0"/>
                          </a:rPr>
                          <m:t>𝑖</m:t>
                        </m:r>
                      </m:sub>
                    </m:sSub>
                  </m:oMath>
                </a14:m>
                <a:r>
                  <a:rPr lang="en-US" altLang="zh-CN" sz="2600" dirty="0" smtClean="0">
                    <a:solidFill>
                      <a:schemeClr val="tx1"/>
                    </a:solidFill>
                  </a:rPr>
                  <a:t> is the </a:t>
                </a:r>
                <a:r>
                  <a:rPr lang="en-US" altLang="zh-CN" sz="2600" dirty="0" err="1" smtClean="0">
                    <a:solidFill>
                      <a:schemeClr val="tx1"/>
                    </a:solidFill>
                  </a:rPr>
                  <a:t>i-th</a:t>
                </a:r>
                <a:r>
                  <a:rPr lang="en-US" altLang="zh-CN" sz="2600" dirty="0" smtClean="0">
                    <a:solidFill>
                      <a:schemeClr val="tx1"/>
                    </a:solidFill>
                  </a:rPr>
                  <a:t> popular password</a:t>
                </a:r>
              </a:p>
              <a:p>
                <a:pPr eaLnBrk="1" hangingPunct="1">
                  <a:buNone/>
                </a:pPr>
                <a:r>
                  <a:rPr lang="en-US" altLang="zh-CN" sz="2600" dirty="0" smtClean="0">
                    <a:solidFill>
                      <a:srgbClr val="0000CC"/>
                    </a:solidFill>
                  </a:rPr>
                  <a:t>Ideal </a:t>
                </a:r>
                <a:r>
                  <a:rPr lang="en-US" altLang="zh-CN" sz="2600" dirty="0">
                    <a:solidFill>
                      <a:srgbClr val="0000CC"/>
                    </a:solidFill>
                  </a:rPr>
                  <a:t>trawling attacker</a:t>
                </a:r>
              </a:p>
              <a:p>
                <a:pPr eaLnBrk="1" hangingPunct="1">
                  <a:buNone/>
                </a:pPr>
                <a:r>
                  <a:rPr lang="en-US" altLang="zh-CN" sz="2600" dirty="0"/>
                  <a:t/>
                </a:r>
                <a:r>
                  <a:rPr lang="en-US" altLang="zh-CN" sz="2600" dirty="0" smtClean="0"/>
                  <a:t>First try </a:t>
                </a:r>
                <a14:m>
                  <m:oMath xmlns:m="http://schemas.openxmlformats.org/officeDocument/2006/math">
                    <m:sSub>
                      <m:sSubPr>
                        <m:ctrlPr>
                          <a:rPr lang="en-US" altLang="zh-CN" sz="2600" b="0" i="1" smtClean="0">
                            <a:latin typeface="Cambria Math" charset="0"/>
                          </a:rPr>
                        </m:ctrlPr>
                      </m:sSubPr>
                      <m:e>
                        <m:r>
                          <a:rPr lang="en-US" altLang="zh-CN" sz="2600" i="1">
                            <a:latin typeface="Cambria Math" charset="0"/>
                          </a:rPr>
                          <m:t>𝑝𝑤</m:t>
                        </m:r>
                      </m:e>
                      <m:sub>
                        <m:r>
                          <a:rPr lang="en-US" altLang="zh-CN" sz="2600" b="0" i="1" smtClean="0">
                            <a:latin typeface="Cambria Math" charset="0"/>
                          </a:rPr>
                          <m:t>1</m:t>
                        </m:r>
                      </m:sub>
                    </m:sSub>
                  </m:oMath>
                </a14:m>
                <a:r>
                  <a:rPr lang="en-US" altLang="zh-CN" sz="2600" dirty="0" smtClean="0"/>
                  <a:t>, then </a:t>
                </a:r>
                <a14:m>
                  <m:oMath xmlns:m="http://schemas.openxmlformats.org/officeDocument/2006/math">
                    <m:sSub>
                      <m:sSubPr>
                        <m:ctrlPr>
                          <a:rPr lang="en-US" altLang="zh-CN" sz="2600" i="1" smtClean="0">
                            <a:latin typeface="Cambria Math" charset="0"/>
                          </a:rPr>
                        </m:ctrlPr>
                      </m:sSubPr>
                      <m:e>
                        <m:r>
                          <a:rPr lang="en-US" altLang="zh-CN" sz="2600" b="0" i="1" smtClean="0">
                            <a:latin typeface="Cambria Math" charset="0"/>
                          </a:rPr>
                          <m:t>𝑝𝑤</m:t>
                        </m:r>
                      </m:e>
                      <m:sub>
                        <m:r>
                          <a:rPr lang="en-US" altLang="zh-CN" sz="2600" b="0" i="1" smtClean="0">
                            <a:latin typeface="Cambria Math" charset="0"/>
                          </a:rPr>
                          <m:t>2</m:t>
                        </m:r>
                      </m:sub>
                    </m:sSub>
                  </m:oMath>
                </a14:m>
                <a:r>
                  <a:rPr lang="en-US" altLang="zh-CN" sz="2600" dirty="0" smtClean="0"/>
                  <a:t>, </a:t>
                </a:r>
                <a14:m>
                  <m:oMath xmlns:m="http://schemas.openxmlformats.org/officeDocument/2006/math">
                    <m:sSub>
                      <m:sSubPr>
                        <m:ctrlPr>
                          <a:rPr lang="en-US" altLang="zh-CN" sz="2600" i="1">
                            <a:latin typeface="Cambria Math" charset="0"/>
                          </a:rPr>
                        </m:ctrlPr>
                      </m:sSubPr>
                      <m:e>
                        <m:r>
                          <a:rPr lang="en-US" altLang="zh-CN" sz="2600" i="1">
                            <a:latin typeface="Cambria Math" charset="0"/>
                          </a:rPr>
                          <m:t>𝑝𝑤</m:t>
                        </m:r>
                      </m:e>
                      <m:sub>
                        <m:r>
                          <a:rPr lang="en-US" altLang="zh-CN" sz="2600" b="0" i="1" smtClean="0">
                            <a:latin typeface="Cambria Math" charset="0"/>
                          </a:rPr>
                          <m:t>3</m:t>
                        </m:r>
                      </m:sub>
                    </m:sSub>
                  </m:oMath>
                </a14:m>
                <a:r>
                  <a:rPr lang="is-IS" altLang="zh-CN" sz="2600" dirty="0" smtClean="0"/>
                  <a:t>…</a:t>
                </a:r>
                <a:endParaRPr lang="en-US" altLang="zh-CN" sz="2600" dirty="0"/>
              </a:p>
              <a:p>
                <a:pPr eaLnBrk="1" hangingPunct="1">
                  <a:buFont typeface="Wingdings" charset="2"/>
                  <a:buNone/>
                </a:pPr>
                <a:endParaRPr lang="en-US" altLang="zh-CN" sz="2600" dirty="0" smtClean="0">
                  <a:solidFill>
                    <a:srgbClr val="0000CC"/>
                  </a:solidFill>
                </a:endParaRPr>
              </a:p>
              <a:p>
                <a:pPr eaLnBrk="1" hangingPunct="1">
                  <a:buFont typeface="Wingdings" charset="2"/>
                  <a:buNone/>
                </a:pPr>
                <a:r>
                  <a:rPr lang="en-US" altLang="zh-CN" sz="2600" dirty="0" smtClean="0">
                    <a:solidFill>
                      <a:srgbClr val="0000CC"/>
                    </a:solidFill>
                  </a:rPr>
                  <a:t>Ideal </a:t>
                </a:r>
                <a:r>
                  <a:rPr lang="en-US" altLang="zh-CN" sz="2600" dirty="0">
                    <a:solidFill>
                      <a:srgbClr val="0000CC"/>
                    </a:solidFill>
                  </a:rPr>
                  <a:t>password strength meter</a:t>
                </a:r>
                <a:endParaRPr lang="en-US" altLang="zh-CN" sz="2600" dirty="0"/>
              </a:p>
              <a:p>
                <a:pPr eaLnBrk="1" hangingPunct="1">
                  <a:buNone/>
                </a:pPr>
                <a14:m>
                  <m:oMathPara xmlns:m="http://schemas.openxmlformats.org/officeDocument/2006/math">
                    <m:oMathParaPr>
                      <m:jc m:val="centerGroup"/>
                    </m:oMathParaPr>
                    <m:oMath xmlns:m="http://schemas.openxmlformats.org/officeDocument/2006/math">
                      <m:r>
                        <m:rPr>
                          <m:nor/>
                        </m:rPr>
                        <a:rPr lang="en-US" altLang="zh-CN" sz="2800" dirty="0"/>
                        <m:t>PSM</m:t>
                      </m:r>
                      <m:r>
                        <a:rPr lang="en-US" altLang="zh-CN" sz="2800" b="0" i="1" dirty="0" smtClean="0">
                          <a:latin typeface="Cambria Math" charset="0"/>
                        </a:rPr>
                        <m:t>(</m:t>
                      </m:r>
                      <m:sSub>
                        <m:sSubPr>
                          <m:ctrlPr>
                            <a:rPr lang="en-US" altLang="zh-CN" sz="2800" i="1">
                              <a:latin typeface="Cambria Math" charset="0"/>
                            </a:rPr>
                          </m:ctrlPr>
                        </m:sSubPr>
                        <m:e>
                          <m:r>
                            <a:rPr lang="en-US" altLang="zh-CN" sz="2800" i="1">
                              <a:latin typeface="Cambria Math" charset="0"/>
                            </a:rPr>
                            <m:t>𝑝𝑤</m:t>
                          </m:r>
                        </m:e>
                        <m:sub>
                          <m:r>
                            <a:rPr lang="en-US" altLang="zh-CN" sz="2800" i="1">
                              <a:latin typeface="Cambria Math" charset="0"/>
                            </a:rPr>
                            <m:t>1</m:t>
                          </m:r>
                        </m:sub>
                      </m:sSub>
                      <m:r>
                        <a:rPr lang="en-US" altLang="zh-CN" sz="2800" b="0" i="1" dirty="0" smtClean="0">
                          <a:latin typeface="Cambria Math" charset="0"/>
                        </a:rPr>
                        <m:t>)</m:t>
                      </m:r>
                      <m:r>
                        <a:rPr lang="en-US" altLang="zh-CN" sz="2800" i="1" dirty="0">
                          <a:latin typeface="Cambria Math" charset="0"/>
                        </a:rPr>
                        <m:t>&lt;</m:t>
                      </m:r>
                      <m:r>
                        <m:rPr>
                          <m:nor/>
                        </m:rPr>
                        <a:rPr lang="en-US" altLang="zh-CN" sz="2800" dirty="0"/>
                        <m:t>PSM</m:t>
                      </m:r>
                      <m:r>
                        <a:rPr lang="en-US" altLang="zh-CN" sz="2800" b="0" i="1" dirty="0" smtClean="0">
                          <a:latin typeface="Cambria Math" charset="0"/>
                        </a:rPr>
                        <m:t>(</m:t>
                      </m:r>
                      <m:sSub>
                        <m:sSubPr>
                          <m:ctrlPr>
                            <a:rPr lang="en-US" altLang="zh-CN" sz="2800" i="1">
                              <a:latin typeface="Cambria Math" charset="0"/>
                            </a:rPr>
                          </m:ctrlPr>
                        </m:sSubPr>
                        <m:e>
                          <m:r>
                            <a:rPr lang="en-US" altLang="zh-CN" sz="2800" i="1">
                              <a:latin typeface="Cambria Math" charset="0"/>
                            </a:rPr>
                            <m:t>𝑝𝑤</m:t>
                          </m:r>
                        </m:e>
                        <m:sub>
                          <m:r>
                            <a:rPr lang="en-US" altLang="zh-CN" sz="2800" b="0" i="1" smtClean="0">
                              <a:latin typeface="Cambria Math" charset="0"/>
                            </a:rPr>
                            <m:t>2</m:t>
                          </m:r>
                        </m:sub>
                      </m:sSub>
                      <m:r>
                        <a:rPr lang="en-US" altLang="zh-CN" sz="2800" b="0" i="1" dirty="0" smtClean="0">
                          <a:latin typeface="Cambria Math" charset="0"/>
                        </a:rPr>
                        <m:t>)</m:t>
                      </m:r>
                      <m:r>
                        <a:rPr lang="en-US" altLang="zh-CN" sz="2800" i="1" dirty="0">
                          <a:latin typeface="Cambria Math" charset="0"/>
                        </a:rPr>
                        <m:t>&lt;</m:t>
                      </m:r>
                      <m:r>
                        <m:rPr>
                          <m:nor/>
                        </m:rPr>
                        <a:rPr lang="en-US" altLang="zh-CN" sz="2800" dirty="0"/>
                        <m:t>PSM</m:t>
                      </m:r>
                      <m:d>
                        <m:dPr>
                          <m:ctrlPr>
                            <a:rPr lang="en-US" altLang="zh-CN" sz="2800" b="0" i="1" dirty="0" smtClean="0">
                              <a:latin typeface="Cambria Math" charset="0"/>
                            </a:rPr>
                          </m:ctrlPr>
                        </m:dPr>
                        <m:e>
                          <m:sSub>
                            <m:sSubPr>
                              <m:ctrlPr>
                                <a:rPr lang="en-US" altLang="zh-CN" sz="2800" i="1">
                                  <a:latin typeface="Cambria Math" charset="0"/>
                                </a:rPr>
                              </m:ctrlPr>
                            </m:sSubPr>
                            <m:e>
                              <m:r>
                                <a:rPr lang="en-US" altLang="zh-CN" sz="2800" i="1">
                                  <a:latin typeface="Cambria Math" charset="0"/>
                                </a:rPr>
                                <m:t>𝑝𝑤</m:t>
                              </m:r>
                            </m:e>
                            <m:sub>
                              <m:r>
                                <a:rPr lang="en-US" altLang="zh-CN" sz="2800" b="0" i="1" smtClean="0">
                                  <a:latin typeface="Cambria Math" charset="0"/>
                                </a:rPr>
                                <m:t>3</m:t>
                              </m:r>
                            </m:sub>
                          </m:sSub>
                        </m:e>
                      </m:d>
                      <m:r>
                        <m:rPr>
                          <m:nor/>
                        </m:rPr>
                        <a:rPr lang="en-US" altLang="zh-CN" sz="2800" dirty="0"/>
                        <m:t>&lt;………</m:t>
                      </m:r>
                    </m:oMath>
                  </m:oMathPara>
                </a14:m>
                <a:endParaRPr lang="zh-CN" altLang="en-US" dirty="0"/>
              </a:p>
              <a:p>
                <a:pPr eaLnBrk="1" hangingPunct="1"/>
                <a:endParaRPr lang="zh-CN" altLang="en-US" dirty="0"/>
              </a:p>
            </p:txBody>
          </p:sp>
        </mc:Choice>
        <mc:Fallback>
          <p:sp>
            <p:nvSpPr>
              <p:cNvPr id="34819" name="内容占位符 2"/>
              <p:cNvSpPr>
                <a:spLocks noGrp="1" noRot="1" noChangeAspect="1" noMove="1" noResize="1" noEditPoints="1" noAdjustHandles="1" noChangeArrowheads="1" noChangeShapeType="1" noTextEdit="1"/>
              </p:cNvSpPr>
              <p:nvPr>
                <p:ph idx="4294967295"/>
              </p:nvPr>
            </p:nvSpPr>
            <p:spPr>
              <a:xfrm>
                <a:off x="685800" y="1752600"/>
                <a:ext cx="8305800" cy="4525963"/>
              </a:xfrm>
              <a:blipFill rotWithShape="0">
                <a:blip r:embed="rId3"/>
                <a:stretch>
                  <a:fillRect l="-1322" t="-1482"/>
                </a:stretch>
              </a:blipFill>
            </p:spPr>
            <p:txBody>
              <a:bodyPr/>
              <a:lstStyle/>
              <a:p>
                <a:r>
                  <a:rPr lang="zh-CN" altLang="en-US">
                    <a:noFill/>
                  </a:rPr>
                  <a:t> </a:t>
                </a:r>
              </a:p>
            </p:txBody>
          </p:sp>
        </mc:Fallback>
      </mc:AlternateContent>
      <p:sp>
        <p:nvSpPr>
          <p:cNvPr id="34820" name="AutoShape 4">
            <a:hlinkClick r:id="rId4" action="ppaction://hlinksldjump"/>
          </p:cNvPr>
          <p:cNvSpPr>
            <a:spLocks noChangeArrowheads="1"/>
          </p:cNvSpPr>
          <p:nvPr/>
        </p:nvSpPr>
        <p:spPr bwMode="auto">
          <a:xfrm rot="10800000">
            <a:off x="3733800" y="3276600"/>
            <a:ext cx="314325" cy="490538"/>
          </a:xfrm>
          <a:prstGeom prst="upArrow">
            <a:avLst>
              <a:gd name="adj1" fmla="val 50000"/>
              <a:gd name="adj2" fmla="val 77611"/>
            </a:avLst>
          </a:prstGeom>
          <a:solidFill>
            <a:srgbClr val="FF0000">
              <a:alpha val="6588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28</a:t>
            </a:fld>
            <a:endParaRPr lang="zh-CN" alt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noChangeArrowheads="1"/>
          </p:cNvSpPr>
          <p:nvPr>
            <p:ph type="title" idx="4294967295"/>
          </p:nvPr>
        </p:nvSpPr>
        <p:spPr/>
        <p:txBody>
          <a:bodyPr/>
          <a:lstStyle/>
          <a:p>
            <a:pPr eaLnBrk="1" hangingPunct="1"/>
            <a:r>
              <a:rPr lang="en-US" altLang="zh-CN" sz="4000" dirty="0" smtClean="0"/>
              <a:t>Accuracy of PSM</a:t>
            </a:r>
            <a:endParaRPr lang="zh-CN" altLang="zh-CN" dirty="0">
              <a:solidFill>
                <a:schemeClr val="tx1"/>
              </a:solidFill>
            </a:endParaRPr>
          </a:p>
        </p:txBody>
      </p:sp>
      <mc:AlternateContent xmlns:mc="http://schemas.openxmlformats.org/markup-compatibility/2006">
        <mc:Choice xmlns:a14="http://schemas.microsoft.com/office/drawing/2010/main" xmlns="" Requires="a14">
          <p:sp>
            <p:nvSpPr>
              <p:cNvPr id="35843" name="内容占位符 2"/>
              <p:cNvSpPr>
                <a:spLocks noGrp="1" noChangeArrowheads="1"/>
              </p:cNvSpPr>
              <p:nvPr>
                <p:ph idx="4294967295"/>
              </p:nvPr>
            </p:nvSpPr>
            <p:spPr>
              <a:xfrm>
                <a:off x="574675" y="2286000"/>
                <a:ext cx="8188326" cy="4525963"/>
              </a:xfrm>
            </p:spPr>
            <p:txBody>
              <a:bodyPr/>
              <a:lstStyle/>
              <a:p>
                <a:pPr eaLnBrk="1" hangingPunct="1">
                  <a:buNone/>
                </a:pPr>
                <a14:m>
                  <m:oMath xmlns:m="http://schemas.openxmlformats.org/officeDocument/2006/math">
                    <m:sSub>
                      <m:sSubPr>
                        <m:ctrlPr>
                          <a:rPr lang="en-US" altLang="zh-CN" sz="2600" i="1" smtClean="0">
                            <a:latin typeface="Cambria Math" charset="0"/>
                          </a:rPr>
                        </m:ctrlPr>
                      </m:sSubPr>
                      <m:e>
                        <m:r>
                          <a:rPr lang="en-US" altLang="zh-CN" sz="2600" i="1">
                            <a:latin typeface="Cambria Math" charset="0"/>
                          </a:rPr>
                          <m:t>𝑝𝑤</m:t>
                        </m:r>
                      </m:e>
                      <m:sub>
                        <m:r>
                          <a:rPr lang="en-US" altLang="zh-CN" sz="2600" i="1">
                            <a:latin typeface="Cambria Math" charset="0"/>
                          </a:rPr>
                          <m:t>𝑖</m:t>
                        </m:r>
                      </m:sub>
                    </m:sSub>
                  </m:oMath>
                </a14:m>
                <a:r>
                  <a:rPr lang="en-US" altLang="zh-CN" sz="2600" dirty="0"/>
                  <a:t> is the </a:t>
                </a:r>
                <a:r>
                  <a:rPr lang="en-US" altLang="zh-CN" sz="2600" dirty="0" err="1"/>
                  <a:t>i-th</a:t>
                </a:r>
                <a:r>
                  <a:rPr lang="en-US" altLang="zh-CN" sz="2600" dirty="0"/>
                  <a:t> popular password</a:t>
                </a:r>
              </a:p>
              <a:p>
                <a:pPr marL="0" indent="0" eaLnBrk="1" hangingPunct="1">
                  <a:buNone/>
                </a:pPr>
                <a:endParaRPr lang="en-US" altLang="zh-CN" dirty="0" smtClean="0"/>
              </a:p>
              <a:p>
                <a:pPr marL="0" indent="0" eaLnBrk="1" hangingPunct="1">
                  <a:buNone/>
                </a:pPr>
                <a:r>
                  <a:rPr lang="en-US" altLang="zh-CN" dirty="0" smtClean="0"/>
                  <a:t>From a real-world PSM, we get another order </a:t>
                </a:r>
                <a14:m>
                  <m:oMath xmlns:m="http://schemas.openxmlformats.org/officeDocument/2006/math">
                    <m:sSub>
                      <m:sSubPr>
                        <m:ctrlPr>
                          <a:rPr lang="en-US" altLang="zh-CN" b="0" i="1" smtClean="0">
                            <a:latin typeface="Cambria Math" charset="0"/>
                          </a:rPr>
                        </m:ctrlPr>
                      </m:sSubPr>
                      <m:e>
                        <m:r>
                          <a:rPr lang="en-US" altLang="zh-CN" b="0" i="1" smtClean="0">
                            <a:latin typeface="Cambria Math" charset="0"/>
                          </a:rPr>
                          <m:t>𝑖</m:t>
                        </m:r>
                      </m:e>
                      <m:sub>
                        <m:r>
                          <a:rPr lang="en-US" altLang="zh-CN" b="0" i="1" smtClean="0">
                            <a:latin typeface="Cambria Math" charset="0"/>
                          </a:rPr>
                          <m:t>𝑗</m:t>
                        </m:r>
                      </m:sub>
                    </m:sSub>
                  </m:oMath>
                </a14:m>
                <a:endParaRPr lang="zh-CN" altLang="en-US" dirty="0"/>
              </a:p>
              <a:p>
                <a:pPr eaLnBrk="1" hangingPunct="1">
                  <a:buNone/>
                </a:pPr>
                <a14:m>
                  <m:oMathPara xmlns:m="http://schemas.openxmlformats.org/officeDocument/2006/math">
                    <m:oMathParaPr>
                      <m:jc m:val="centerGroup"/>
                    </m:oMathParaPr>
                    <m:oMath xmlns:m="http://schemas.openxmlformats.org/officeDocument/2006/math">
                      <m:r>
                        <m:rPr>
                          <m:nor/>
                        </m:rPr>
                        <a:rPr lang="en-US" altLang="zh-CN" sz="2800" dirty="0"/>
                        <m:t>PSM</m:t>
                      </m:r>
                      <m:r>
                        <a:rPr lang="en-US" altLang="zh-CN" sz="2800" i="1" dirty="0">
                          <a:latin typeface="Cambria Math" charset="0"/>
                        </a:rPr>
                        <m:t>(</m:t>
                      </m:r>
                      <m:sSub>
                        <m:sSubPr>
                          <m:ctrlPr>
                            <a:rPr lang="en-US" altLang="zh-CN" sz="2800" i="1" smtClean="0">
                              <a:latin typeface="Cambria Math" charset="0"/>
                            </a:rPr>
                          </m:ctrlPr>
                        </m:sSubPr>
                        <m:e>
                          <m:r>
                            <a:rPr lang="en-US" altLang="zh-CN" sz="2800" i="1">
                              <a:latin typeface="Cambria Math" charset="0"/>
                            </a:rPr>
                            <m:t>𝑝𝑤</m:t>
                          </m:r>
                        </m:e>
                        <m:sub>
                          <m:sSub>
                            <m:sSubPr>
                              <m:ctrlPr>
                                <a:rPr lang="en-US" altLang="zh-CN" sz="2800" i="1" smtClean="0">
                                  <a:latin typeface="Cambria Math" charset="0"/>
                                </a:rPr>
                              </m:ctrlPr>
                            </m:sSubPr>
                            <m:e>
                              <m:r>
                                <a:rPr lang="en-US" altLang="zh-CN" sz="2800" b="0" i="1" smtClean="0">
                                  <a:latin typeface="Cambria Math" charset="0"/>
                                </a:rPr>
                                <m:t>𝑖</m:t>
                              </m:r>
                            </m:e>
                            <m:sub>
                              <m:r>
                                <a:rPr lang="en-US" altLang="zh-CN" sz="2800" b="0" i="1" smtClean="0">
                                  <a:latin typeface="Cambria Math" charset="0"/>
                                </a:rPr>
                                <m:t>1</m:t>
                              </m:r>
                            </m:sub>
                          </m:sSub>
                        </m:sub>
                      </m:sSub>
                      <m:r>
                        <a:rPr lang="en-US" altLang="zh-CN" sz="2800" i="1" dirty="0">
                          <a:latin typeface="Cambria Math" charset="0"/>
                        </a:rPr>
                        <m:t>)&lt;</m:t>
                      </m:r>
                      <m:r>
                        <m:rPr>
                          <m:nor/>
                        </m:rPr>
                        <a:rPr lang="en-US" altLang="zh-CN" sz="2800" dirty="0"/>
                        <m:t>PSM</m:t>
                      </m:r>
                      <m:r>
                        <a:rPr lang="en-US" altLang="zh-CN" sz="2800" i="1" dirty="0">
                          <a:latin typeface="Cambria Math" charset="0"/>
                        </a:rPr>
                        <m:t>(</m:t>
                      </m:r>
                      <m:sSub>
                        <m:sSubPr>
                          <m:ctrlPr>
                            <a:rPr lang="en-US" altLang="zh-CN" sz="2800" i="1">
                              <a:latin typeface="Cambria Math" charset="0"/>
                            </a:rPr>
                          </m:ctrlPr>
                        </m:sSubPr>
                        <m:e>
                          <m:r>
                            <a:rPr lang="en-US" altLang="zh-CN" sz="2800" i="1">
                              <a:latin typeface="Cambria Math" charset="0"/>
                            </a:rPr>
                            <m:t>𝑝𝑤</m:t>
                          </m:r>
                        </m:e>
                        <m:sub>
                          <m:sSub>
                            <m:sSubPr>
                              <m:ctrlPr>
                                <a:rPr lang="en-US" altLang="zh-CN" sz="2800" i="1">
                                  <a:latin typeface="Cambria Math" charset="0"/>
                                </a:rPr>
                              </m:ctrlPr>
                            </m:sSubPr>
                            <m:e>
                              <m:r>
                                <a:rPr lang="en-US" altLang="zh-CN" sz="2800" i="1">
                                  <a:latin typeface="Cambria Math" charset="0"/>
                                </a:rPr>
                                <m:t>𝑖</m:t>
                              </m:r>
                            </m:e>
                            <m:sub>
                              <m:r>
                                <a:rPr lang="en-US" altLang="zh-CN" sz="2800" b="0" i="1" smtClean="0">
                                  <a:latin typeface="Cambria Math" charset="0"/>
                                </a:rPr>
                                <m:t>2</m:t>
                              </m:r>
                            </m:sub>
                          </m:sSub>
                        </m:sub>
                      </m:sSub>
                      <m:r>
                        <a:rPr lang="en-US" altLang="zh-CN" sz="2800" i="1" dirty="0">
                          <a:latin typeface="Cambria Math" charset="0"/>
                        </a:rPr>
                        <m:t>)&lt;</m:t>
                      </m:r>
                      <m:r>
                        <m:rPr>
                          <m:nor/>
                        </m:rPr>
                        <a:rPr lang="en-US" altLang="zh-CN" sz="2800" dirty="0"/>
                        <m:t>PSM</m:t>
                      </m:r>
                      <m:d>
                        <m:dPr>
                          <m:ctrlPr>
                            <a:rPr lang="en-US" altLang="zh-CN" sz="2800" i="1" dirty="0">
                              <a:latin typeface="Cambria Math" charset="0"/>
                            </a:rPr>
                          </m:ctrlPr>
                        </m:dPr>
                        <m:e>
                          <m:sSub>
                            <m:sSubPr>
                              <m:ctrlPr>
                                <a:rPr lang="en-US" altLang="zh-CN" sz="2800" i="1">
                                  <a:latin typeface="Cambria Math" charset="0"/>
                                </a:rPr>
                              </m:ctrlPr>
                            </m:sSubPr>
                            <m:e>
                              <m:r>
                                <a:rPr lang="en-US" altLang="zh-CN" sz="2800" i="1">
                                  <a:latin typeface="Cambria Math" charset="0"/>
                                </a:rPr>
                                <m:t>𝑝𝑤</m:t>
                              </m:r>
                            </m:e>
                            <m:sub>
                              <m:sSub>
                                <m:sSubPr>
                                  <m:ctrlPr>
                                    <a:rPr lang="en-US" altLang="zh-CN" sz="2800" i="1">
                                      <a:latin typeface="Cambria Math" charset="0"/>
                                    </a:rPr>
                                  </m:ctrlPr>
                                </m:sSubPr>
                                <m:e>
                                  <m:r>
                                    <a:rPr lang="en-US" altLang="zh-CN" sz="2800" i="1">
                                      <a:latin typeface="Cambria Math" charset="0"/>
                                    </a:rPr>
                                    <m:t>𝑖</m:t>
                                  </m:r>
                                </m:e>
                                <m:sub>
                                  <m:r>
                                    <a:rPr lang="en-US" altLang="zh-CN" sz="2800" b="0" i="1" smtClean="0">
                                      <a:latin typeface="Cambria Math" charset="0"/>
                                    </a:rPr>
                                    <m:t>3</m:t>
                                  </m:r>
                                </m:sub>
                              </m:sSub>
                            </m:sub>
                          </m:sSub>
                        </m:e>
                      </m:d>
                      <m:r>
                        <m:rPr>
                          <m:nor/>
                        </m:rPr>
                        <a:rPr lang="en-US" altLang="zh-CN" sz="2800" dirty="0"/>
                        <m:t>&lt;………</m:t>
                      </m:r>
                    </m:oMath>
                  </m:oMathPara>
                </a14:m>
                <a:endParaRPr lang="zh-CN" altLang="en-US" sz="2800" dirty="0"/>
              </a:p>
              <a:p>
                <a:pPr eaLnBrk="1" hangingPunct="1">
                  <a:buFont typeface="Wingdings" charset="2"/>
                  <a:buNone/>
                </a:pPr>
                <a:endParaRPr lang="en-US" altLang="zh-CN" dirty="0"/>
              </a:p>
            </p:txBody>
          </p:sp>
        </mc:Choice>
        <mc:Fallback>
          <p:sp>
            <p:nvSpPr>
              <p:cNvPr id="35843" name="内容占位符 2"/>
              <p:cNvSpPr>
                <a:spLocks noGrp="1" noRot="1" noChangeAspect="1" noMove="1" noResize="1" noEditPoints="1" noAdjustHandles="1" noChangeArrowheads="1" noChangeShapeType="1" noTextEdit="1"/>
              </p:cNvSpPr>
              <p:nvPr>
                <p:ph idx="4294967295"/>
              </p:nvPr>
            </p:nvSpPr>
            <p:spPr>
              <a:xfrm>
                <a:off x="574675" y="2286000"/>
                <a:ext cx="8188326" cy="4525963"/>
              </a:xfrm>
              <a:blipFill rotWithShape="0">
                <a:blip r:embed="rId3"/>
                <a:stretch>
                  <a:fillRect l="-1711" t="-1348"/>
                </a:stretch>
              </a:blipFill>
            </p:spPr>
            <p:txBody>
              <a:bodyPr/>
              <a:lstStyle/>
              <a:p>
                <a:r>
                  <a:rPr lang="zh-CN" altLang="en-US">
                    <a:noFill/>
                  </a:rPr>
                  <a:t> </a:t>
                </a:r>
              </a:p>
            </p:txBody>
          </p:sp>
        </mc:Fallback>
      </mc:AlternateContent>
      <p:sp>
        <p:nvSpPr>
          <p:cNvPr id="35844" name="AutoShape 4">
            <a:hlinkClick r:id="rId4" action="ppaction://hlinksldjump"/>
          </p:cNvPr>
          <p:cNvSpPr>
            <a:spLocks noChangeArrowheads="1"/>
          </p:cNvSpPr>
          <p:nvPr/>
        </p:nvSpPr>
        <p:spPr bwMode="auto">
          <a:xfrm rot="10800000">
            <a:off x="3722462" y="2805906"/>
            <a:ext cx="314325" cy="490538"/>
          </a:xfrm>
          <a:prstGeom prst="upArrow">
            <a:avLst>
              <a:gd name="adj1" fmla="val 50000"/>
              <a:gd name="adj2" fmla="val 77611"/>
            </a:avLst>
          </a:prstGeom>
          <a:solidFill>
            <a:srgbClr val="FF0000">
              <a:alpha val="6588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5845" name="AutoShape 4">
            <a:hlinkClick r:id="rId4" action="ppaction://hlinksldjump"/>
          </p:cNvPr>
          <p:cNvSpPr>
            <a:spLocks noChangeArrowheads="1"/>
          </p:cNvSpPr>
          <p:nvPr/>
        </p:nvSpPr>
        <p:spPr bwMode="auto">
          <a:xfrm rot="10800000">
            <a:off x="3722462" y="4784110"/>
            <a:ext cx="314325" cy="490538"/>
          </a:xfrm>
          <a:prstGeom prst="upArrow">
            <a:avLst>
              <a:gd name="adj1" fmla="val 50000"/>
              <a:gd name="adj2" fmla="val 77611"/>
            </a:avLst>
          </a:prstGeom>
          <a:solidFill>
            <a:srgbClr val="FF0000">
              <a:alpha val="6588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mc:AlternateContent xmlns:mc="http://schemas.openxmlformats.org/markup-compatibility/2006">
        <mc:Choice xmlns:a14="http://schemas.microsoft.com/office/drawing/2010/main" xmlns="" Requires="a14">
          <p:sp>
            <p:nvSpPr>
              <p:cNvPr id="35846" name="矩形 5"/>
              <p:cNvSpPr>
                <a:spLocks noChangeArrowheads="1"/>
              </p:cNvSpPr>
              <p:nvPr/>
            </p:nvSpPr>
            <p:spPr bwMode="auto">
              <a:xfrm>
                <a:off x="559158" y="5299474"/>
                <a:ext cx="8001000"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2400" dirty="0" smtClean="0"/>
                  <a:t>Evaluate the distance between the two orders</a:t>
                </a:r>
              </a:p>
              <a:p>
                <a:pPr eaLnBrk="1" hangingPunct="1"/>
                <a:r>
                  <a:rPr lang="en-US" altLang="zh-CN" sz="2400" dirty="0" smtClean="0"/>
                  <a:t> 1, 2, 3,</a:t>
                </a:r>
                <a:r>
                  <a:rPr lang="is-IS" altLang="zh-CN" sz="2400" dirty="0" smtClean="0"/>
                  <a:t>…    </a:t>
                </a:r>
                <a14:m>
                  <m:oMath xmlns:m="http://schemas.openxmlformats.org/officeDocument/2006/math">
                    <m:sSub>
                      <m:sSubPr>
                        <m:ctrlPr>
                          <a:rPr lang="en-US" altLang="zh-CN" sz="2400" i="1">
                            <a:latin typeface="Cambria Math" charset="0"/>
                          </a:rPr>
                        </m:ctrlPr>
                      </m:sSubPr>
                      <m:e>
                        <m:r>
                          <a:rPr lang="en-US" altLang="zh-CN" sz="2400" i="1">
                            <a:latin typeface="Cambria Math" charset="0"/>
                          </a:rPr>
                          <m:t>𝑖</m:t>
                        </m:r>
                      </m:e>
                      <m:sub>
                        <m:r>
                          <a:rPr lang="en-US" altLang="zh-CN" sz="2400" i="1">
                            <a:latin typeface="Cambria Math" charset="0"/>
                          </a:rPr>
                          <m:t>1</m:t>
                        </m:r>
                      </m:sub>
                    </m:sSub>
                    <m:sSub>
                      <m:sSubPr>
                        <m:ctrlPr>
                          <a:rPr lang="en-US" altLang="zh-CN" sz="2400" i="1">
                            <a:latin typeface="Cambria Math" charset="0"/>
                          </a:rPr>
                        </m:ctrlPr>
                      </m:sSubPr>
                      <m:e>
                        <m:r>
                          <a:rPr lang="en-US" altLang="zh-CN" sz="2400" b="0" i="1" smtClean="0">
                            <a:latin typeface="Cambria Math" charset="0"/>
                          </a:rPr>
                          <m:t>,  </m:t>
                        </m:r>
                        <m:r>
                          <a:rPr lang="en-US" altLang="zh-CN" sz="2400" i="1">
                            <a:latin typeface="Cambria Math" charset="0"/>
                          </a:rPr>
                          <m:t>𝑖</m:t>
                        </m:r>
                      </m:e>
                      <m:sub>
                        <m:r>
                          <a:rPr lang="en-US" altLang="zh-CN" sz="2400" b="0" i="1" smtClean="0">
                            <a:latin typeface="Cambria Math" charset="0"/>
                          </a:rPr>
                          <m:t>2</m:t>
                        </m:r>
                      </m:sub>
                    </m:sSub>
                    <m:r>
                      <a:rPr lang="en-US" altLang="zh-CN" sz="2400" b="0" i="1" smtClean="0">
                        <a:latin typeface="Cambria Math" charset="0"/>
                      </a:rPr>
                      <m:t>,  </m:t>
                    </m:r>
                    <m:sSub>
                      <m:sSubPr>
                        <m:ctrlPr>
                          <a:rPr lang="en-US" altLang="zh-CN" sz="2400" i="1">
                            <a:latin typeface="Cambria Math" charset="0"/>
                          </a:rPr>
                        </m:ctrlPr>
                      </m:sSubPr>
                      <m:e>
                        <m:r>
                          <a:rPr lang="en-US" altLang="zh-CN" sz="2400" i="1">
                            <a:latin typeface="Cambria Math" charset="0"/>
                          </a:rPr>
                          <m:t>𝑖</m:t>
                        </m:r>
                      </m:e>
                      <m:sub>
                        <m:r>
                          <a:rPr lang="en-US" altLang="zh-CN" sz="2400" b="0" i="1" smtClean="0">
                            <a:latin typeface="Cambria Math" charset="0"/>
                          </a:rPr>
                          <m:t>3</m:t>
                        </m:r>
                      </m:sub>
                    </m:sSub>
                    <m:r>
                      <a:rPr lang="en-US" altLang="zh-CN" sz="2400" b="0" i="1" smtClean="0">
                        <a:latin typeface="Cambria Math" charset="0"/>
                      </a:rPr>
                      <m:t>,</m:t>
                    </m:r>
                    <m:r>
                      <m:rPr>
                        <m:nor/>
                      </m:rPr>
                      <a:rPr lang="en-US" altLang="zh-CN" sz="2400" dirty="0"/>
                      <m:t>……</m:t>
                    </m:r>
                  </m:oMath>
                </a14:m>
                <a:endParaRPr lang="en-US" altLang="zh-CN" sz="2400" dirty="0"/>
              </a:p>
            </p:txBody>
          </p:sp>
        </mc:Choice>
        <mc:Fallback>
          <p:sp>
            <p:nvSpPr>
              <p:cNvPr id="35846" name="矩形 5"/>
              <p:cNvSpPr>
                <a:spLocks noRot="1" noChangeAspect="1" noMove="1" noResize="1" noEditPoints="1" noAdjustHandles="1" noChangeArrowheads="1" noChangeShapeType="1" noTextEdit="1"/>
              </p:cNvSpPr>
              <p:nvPr/>
            </p:nvSpPr>
            <p:spPr bwMode="auto">
              <a:xfrm>
                <a:off x="559158" y="5299474"/>
                <a:ext cx="8001000" cy="830997"/>
              </a:xfrm>
              <a:prstGeom prst="rect">
                <a:avLst/>
              </a:prstGeom>
              <a:blipFill rotWithShape="0">
                <a:blip r:embed="rId5"/>
                <a:stretch>
                  <a:fillRect l="-1220" t="-5839" b="-14599"/>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a:noFill/>
                  </a:rPr>
                  <a:t> </a:t>
                </a:r>
              </a:p>
            </p:txBody>
          </p:sp>
        </mc:Fallback>
      </mc:AlternateContent>
      <p:sp>
        <p:nvSpPr>
          <p:cNvPr id="35847" name="矩形 6"/>
          <p:cNvSpPr>
            <a:spLocks noChangeArrowheads="1"/>
          </p:cNvSpPr>
          <p:nvPr/>
        </p:nvSpPr>
        <p:spPr bwMode="auto">
          <a:xfrm>
            <a:off x="457200" y="1676400"/>
            <a:ext cx="842673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FF0000"/>
              </a:buClr>
              <a:buFont typeface="Wingdings" charset="2"/>
              <a:buChar char="p"/>
            </a:pPr>
            <a:r>
              <a:rPr lang="en-US" altLang="zh-CN" sz="3200" dirty="0"/>
              <a:t>How to measure the </a:t>
            </a:r>
            <a:r>
              <a:rPr lang="en-US" altLang="zh-CN" sz="3200" dirty="0" smtClean="0"/>
              <a:t>accuracy of </a:t>
            </a:r>
            <a:r>
              <a:rPr lang="en-US" altLang="zh-CN" sz="3200" dirty="0"/>
              <a:t>PSM:</a:t>
            </a:r>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29</a:t>
            </a:fld>
            <a:endParaRPr lang="zh-CN"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6147" name="Rectangle 4"/>
          <p:cNvSpPr>
            <a:spLocks noGrp="1" noChangeArrowheads="1"/>
          </p:cNvSpPr>
          <p:nvPr>
            <p:ph type="title"/>
          </p:nvPr>
        </p:nvSpPr>
        <p:spPr>
          <a:noFill/>
        </p:spPr>
        <p:txBody>
          <a:bodyPr/>
          <a:lstStyle/>
          <a:p>
            <a:r>
              <a:rPr lang="en-US" altLang="zh-TW" dirty="0"/>
              <a:t>Outline </a:t>
            </a:r>
            <a:r>
              <a:rPr lang="en-US" altLang="zh-CN" dirty="0"/>
              <a:t> </a:t>
            </a:r>
            <a:endParaRPr lang="en-US" altLang="zh-TW" dirty="0">
              <a:solidFill>
                <a:srgbClr val="0000CC"/>
              </a:solidFill>
            </a:endParaRPr>
          </a:p>
        </p:txBody>
      </p:sp>
      <p:sp>
        <p:nvSpPr>
          <p:cNvPr id="8196" name="Rectangle 5"/>
          <p:cNvSpPr>
            <a:spLocks noGrp="1" noChangeArrowheads="1"/>
          </p:cNvSpPr>
          <p:nvPr>
            <p:ph type="body" idx="1"/>
          </p:nvPr>
        </p:nvSpPr>
        <p:spPr>
          <a:xfrm>
            <a:off x="533400" y="1870075"/>
            <a:ext cx="8458200" cy="4530725"/>
          </a:xfrm>
        </p:spPr>
        <p:txBody>
          <a:bodyPr/>
          <a:lstStyle/>
          <a:p>
            <a:pPr>
              <a:lnSpc>
                <a:spcPts val="2500"/>
              </a:lnSpc>
              <a:spcBef>
                <a:spcPts val="1200"/>
              </a:spcBef>
              <a:buFont typeface="Wingdings" pitchFamily="2" charset="2"/>
              <a:buChar char="o"/>
              <a:defRPr/>
            </a:pPr>
            <a:r>
              <a:rPr lang="en-US" altLang="zh-TW" dirty="0" smtClean="0">
                <a:solidFill>
                  <a:srgbClr val="0000CC"/>
                </a:solidFill>
              </a:rPr>
              <a:t>The problem</a:t>
            </a:r>
            <a:endParaRPr lang="en-US" altLang="zh-CN" dirty="0" smtClean="0">
              <a:solidFill>
                <a:srgbClr val="0000CC"/>
              </a:solidFill>
            </a:endParaRPr>
          </a:p>
          <a:p>
            <a:pPr>
              <a:lnSpc>
                <a:spcPts val="2500"/>
              </a:lnSpc>
              <a:spcBef>
                <a:spcPts val="1200"/>
              </a:spcBef>
              <a:buFont typeface="Wingdings" pitchFamily="2" charset="2"/>
              <a:buChar char="o"/>
              <a:defRPr/>
            </a:pPr>
            <a:r>
              <a:rPr lang="en-US" altLang="zh-CN" dirty="0" smtClean="0"/>
              <a:t>Our approach</a:t>
            </a:r>
          </a:p>
          <a:p>
            <a:pPr lvl="1">
              <a:lnSpc>
                <a:spcPts val="2500"/>
              </a:lnSpc>
              <a:spcBef>
                <a:spcPts val="1200"/>
              </a:spcBef>
              <a:buFont typeface="Wingdings" pitchFamily="2" charset="2"/>
              <a:buChar char="n"/>
              <a:defRPr/>
            </a:pPr>
            <a:r>
              <a:rPr lang="en-US" altLang="zh-CN" sz="2400" dirty="0" smtClean="0"/>
              <a:t>A user survey</a:t>
            </a:r>
          </a:p>
          <a:p>
            <a:pPr lvl="1">
              <a:lnSpc>
                <a:spcPts val="2500"/>
              </a:lnSpc>
              <a:spcBef>
                <a:spcPts val="1200"/>
              </a:spcBef>
              <a:buFont typeface="Wingdings" pitchFamily="2" charset="2"/>
              <a:buChar char="n"/>
              <a:defRPr/>
            </a:pPr>
            <a:r>
              <a:rPr lang="en-US" altLang="zh-CN" sz="2400" dirty="0" smtClean="0"/>
              <a:t>A large-scale empirical analysis</a:t>
            </a:r>
          </a:p>
          <a:p>
            <a:pPr lvl="1">
              <a:lnSpc>
                <a:spcPts val="2500"/>
              </a:lnSpc>
              <a:spcBef>
                <a:spcPts val="1200"/>
              </a:spcBef>
              <a:buFont typeface="Wingdings" pitchFamily="2" charset="2"/>
              <a:buChar char="n"/>
              <a:defRPr/>
            </a:pPr>
            <a:r>
              <a:rPr lang="en-US" altLang="zh-CN" sz="2400" dirty="0" smtClean="0"/>
              <a:t>A new </a:t>
            </a:r>
            <a:r>
              <a:rPr lang="en-US" altLang="zh-CN" sz="2400" dirty="0" err="1" smtClean="0"/>
              <a:t>PSM</a:t>
            </a:r>
            <a:endParaRPr lang="en-US" altLang="zh-CN" sz="2400" dirty="0" smtClean="0"/>
          </a:p>
          <a:p>
            <a:pPr>
              <a:lnSpc>
                <a:spcPts val="2500"/>
              </a:lnSpc>
              <a:spcBef>
                <a:spcPts val="1200"/>
              </a:spcBef>
              <a:buFont typeface="Wingdings" pitchFamily="2" charset="2"/>
              <a:buChar char="o"/>
              <a:defRPr/>
            </a:pPr>
            <a:r>
              <a:rPr lang="en-US" altLang="zh-CN" dirty="0" smtClean="0"/>
              <a:t>Experimental results</a:t>
            </a:r>
          </a:p>
          <a:p>
            <a:pPr lvl="1">
              <a:lnSpc>
                <a:spcPts val="2500"/>
              </a:lnSpc>
              <a:spcBef>
                <a:spcPts val="1200"/>
              </a:spcBef>
              <a:buFont typeface="Wingdings" pitchFamily="2" charset="2"/>
              <a:buChar char="n"/>
              <a:defRPr/>
            </a:pPr>
            <a:r>
              <a:rPr lang="en-US" altLang="zh-CN" sz="2000" dirty="0" smtClean="0"/>
              <a:t>Ideal cases</a:t>
            </a:r>
          </a:p>
          <a:p>
            <a:pPr lvl="1">
              <a:lnSpc>
                <a:spcPts val="2500"/>
              </a:lnSpc>
              <a:spcBef>
                <a:spcPts val="1200"/>
              </a:spcBef>
              <a:buFont typeface="Wingdings" pitchFamily="2" charset="2"/>
              <a:buChar char="n"/>
              <a:defRPr/>
            </a:pPr>
            <a:r>
              <a:rPr lang="en-US" altLang="zh-CN" sz="2000" dirty="0" smtClean="0"/>
              <a:t>Real-world cases</a:t>
            </a:r>
          </a:p>
          <a:p>
            <a:pPr lvl="1">
              <a:lnSpc>
                <a:spcPts val="2500"/>
              </a:lnSpc>
              <a:spcBef>
                <a:spcPts val="1200"/>
              </a:spcBef>
              <a:buFont typeface="Wingdings" pitchFamily="2" charset="2"/>
              <a:buChar char="n"/>
              <a:defRPr/>
            </a:pPr>
            <a:r>
              <a:rPr lang="en-US" altLang="zh-CN" sz="2000" dirty="0" smtClean="0"/>
              <a:t>Cross-language cases</a:t>
            </a:r>
          </a:p>
          <a:p>
            <a:pPr marL="469900" lvl="1" indent="-469900">
              <a:lnSpc>
                <a:spcPts val="2500"/>
              </a:lnSpc>
              <a:spcBef>
                <a:spcPts val="1200"/>
              </a:spcBef>
              <a:buFont typeface="Wingdings" pitchFamily="2" charset="2"/>
              <a:buChar char="o"/>
              <a:defRPr/>
            </a:pPr>
            <a:r>
              <a:rPr lang="en-US" altLang="zh-CN" sz="3000" dirty="0" smtClean="0">
                <a:cs typeface="+mn-cs"/>
              </a:rPr>
              <a:t>Conclusion</a:t>
            </a:r>
          </a:p>
          <a:p>
            <a:pPr lvl="1">
              <a:lnSpc>
                <a:spcPts val="2500"/>
              </a:lnSpc>
              <a:buFont typeface="Wingdings" pitchFamily="2" charset="2"/>
              <a:buNone/>
              <a:defRPr/>
            </a:pPr>
            <a:endParaRPr lang="en-US" altLang="zh-CN" sz="2000" dirty="0" smtClean="0"/>
          </a:p>
        </p:txBody>
      </p:sp>
      <p:sp>
        <p:nvSpPr>
          <p:cNvPr id="6149" name="Rectangle 29"/>
          <p:cNvSpPr>
            <a:spLocks noChangeArrowheads="1"/>
          </p:cNvSpPr>
          <p:nvPr/>
        </p:nvSpPr>
        <p:spPr bwMode="gray">
          <a:xfrm>
            <a:off x="152400" y="2209800"/>
            <a:ext cx="8534400" cy="4648200"/>
          </a:xfrm>
          <a:prstGeom prst="rect">
            <a:avLst/>
          </a:prstGeom>
          <a:solidFill>
            <a:srgbClr val="FFFFFF">
              <a:alpha val="4196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3</a:t>
            </a:fld>
            <a:endParaRPr lang="en-US" altLang="zh-CN"/>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p:txBody>
          <a:bodyPr/>
          <a:lstStyle/>
          <a:p>
            <a:pPr eaLnBrk="1" hangingPunct="1"/>
            <a:r>
              <a:rPr lang="en-US" altLang="zh-CN" sz="3600" dirty="0"/>
              <a:t>Accuracy of PSM</a:t>
            </a:r>
            <a:endParaRPr lang="zh-CN" altLang="zh-CN" dirty="0">
              <a:solidFill>
                <a:schemeClr val="tx1"/>
              </a:solidFill>
            </a:endParaRPr>
          </a:p>
        </p:txBody>
      </p:sp>
      <p:sp>
        <p:nvSpPr>
          <p:cNvPr id="36867" name="AutoShape 4">
            <a:hlinkClick r:id="rId3" action="ppaction://hlinksldjump"/>
          </p:cNvPr>
          <p:cNvSpPr>
            <a:spLocks noChangeArrowheads="1"/>
          </p:cNvSpPr>
          <p:nvPr/>
        </p:nvSpPr>
        <p:spPr bwMode="auto">
          <a:xfrm rot="10800000">
            <a:off x="3733800" y="3352800"/>
            <a:ext cx="314325" cy="490538"/>
          </a:xfrm>
          <a:prstGeom prst="upArrow">
            <a:avLst>
              <a:gd name="adj1" fmla="val 50000"/>
              <a:gd name="adj2" fmla="val 77611"/>
            </a:avLst>
          </a:prstGeom>
          <a:solidFill>
            <a:srgbClr val="FF0000">
              <a:alpha val="6588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pic>
        <p:nvPicPr>
          <p:cNvPr id="3686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8200" y="2362200"/>
            <a:ext cx="6629400" cy="169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矩形 7"/>
          <p:cNvSpPr>
            <a:spLocks noChangeArrowheads="1"/>
          </p:cNvSpPr>
          <p:nvPr/>
        </p:nvSpPr>
        <p:spPr bwMode="auto">
          <a:xfrm>
            <a:off x="609600" y="1676400"/>
            <a:ext cx="32047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FF0000"/>
              </a:buClr>
              <a:buFont typeface="Wingdings" charset="2"/>
              <a:buChar char="p"/>
            </a:pPr>
            <a:r>
              <a:rPr lang="en-US" altLang="zh-CN" sz="3200" dirty="0" smtClean="0"/>
              <a:t>Spearman </a:t>
            </a:r>
            <a:r>
              <a:rPr lang="en-US" altLang="zh-CN" sz="3200" dirty="0" err="1">
                <a:ea typeface="Apple Chancery" charset="0"/>
                <a:cs typeface="Apple Chancery" charset="0"/>
              </a:rPr>
              <a:t>ρ</a:t>
            </a:r>
            <a:r>
              <a:rPr lang="en-US" altLang="zh-CN" sz="3200" dirty="0"/>
              <a:t> </a:t>
            </a:r>
            <a:endParaRPr lang="zh-CN" altLang="en-US" sz="3200" dirty="0"/>
          </a:p>
        </p:txBody>
      </p:sp>
      <p:sp>
        <p:nvSpPr>
          <p:cNvPr id="36870" name="矩形 8"/>
          <p:cNvSpPr>
            <a:spLocks noChangeArrowheads="1"/>
          </p:cNvSpPr>
          <p:nvPr/>
        </p:nvSpPr>
        <p:spPr bwMode="auto">
          <a:xfrm>
            <a:off x="685800" y="4191000"/>
            <a:ext cx="254473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FF0000"/>
              </a:buClr>
              <a:buFont typeface="Wingdings" charset="2"/>
              <a:buChar char="p"/>
            </a:pPr>
            <a:r>
              <a:rPr lang="en-US" altLang="zh-CN" sz="3200" dirty="0"/>
              <a:t> Kendall </a:t>
            </a:r>
            <a:r>
              <a:rPr lang="en-US" altLang="zh-CN" sz="3200" dirty="0" err="1" smtClean="0">
                <a:ea typeface="Apple Chancery" charset="0"/>
                <a:cs typeface="Apple Chancery" charset="0"/>
              </a:rPr>
              <a:t>τ</a:t>
            </a:r>
            <a:endParaRPr lang="zh-CN" altLang="en-US" sz="3200" dirty="0"/>
          </a:p>
        </p:txBody>
      </p:sp>
      <p:pic>
        <p:nvPicPr>
          <p:cNvPr id="3687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4400" y="4818063"/>
            <a:ext cx="7239000" cy="196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AutoShape 248"/>
          <p:cNvSpPr>
            <a:spLocks noChangeArrowheads="1"/>
          </p:cNvSpPr>
          <p:nvPr/>
        </p:nvSpPr>
        <p:spPr bwMode="auto">
          <a:xfrm>
            <a:off x="3733799" y="457200"/>
            <a:ext cx="4724400" cy="1803975"/>
          </a:xfrm>
          <a:prstGeom prst="wedgeRoundRectCallout">
            <a:avLst>
              <a:gd name="adj1" fmla="val -79486"/>
              <a:gd name="adj2" fmla="val 30690"/>
              <a:gd name="adj3" fmla="val 16667"/>
            </a:avLst>
          </a:prstGeom>
          <a:solidFill>
            <a:srgbClr val="FFFFFF"/>
          </a:solidFill>
          <a:ln w="0">
            <a:solidFill>
              <a:srgbClr val="0000FF"/>
            </a:solidFill>
            <a:miter lim="800000"/>
            <a:headEnd/>
            <a:tailEnd/>
          </a:ln>
        </p:spPr>
        <p:txBody>
          <a:bodyPr anchor="ct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2400" dirty="0"/>
              <a:t>real numbers in [−</a:t>
            </a:r>
            <a:r>
              <a:rPr lang="en-US" altLang="zh-CN" sz="2400" dirty="0" smtClean="0"/>
              <a:t>1,1]. </a:t>
            </a:r>
          </a:p>
          <a:p>
            <a:pPr eaLnBrk="1" hangingPunct="1"/>
            <a:r>
              <a:rPr lang="en-US" altLang="zh-CN" sz="2400" dirty="0" smtClean="0"/>
              <a:t>1 means same order, </a:t>
            </a:r>
          </a:p>
          <a:p>
            <a:pPr eaLnBrk="1" hangingPunct="1"/>
            <a:r>
              <a:rPr lang="en-US" altLang="zh-CN" sz="2400" dirty="0" smtClean="0"/>
              <a:t>-</a:t>
            </a:r>
            <a:r>
              <a:rPr lang="en-US" altLang="zh-CN" sz="2400" dirty="0"/>
              <a:t>1 means inverse order</a:t>
            </a:r>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30</a:t>
            </a:fld>
            <a:endParaRPr lang="zh-CN" altLang="en-US" sz="1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09600" y="304800"/>
            <a:ext cx="8001000" cy="990600"/>
          </a:xfrm>
        </p:spPr>
        <p:txBody>
          <a:bodyPr/>
          <a:lstStyle/>
          <a:p>
            <a:pPr eaLnBrk="1" hangingPunct="1"/>
            <a:r>
              <a:rPr lang="en-US" altLang="zh-CN" sz="3600"/>
              <a:t> </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81400" y="74613"/>
            <a:ext cx="5867400" cy="678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矩形 6"/>
          <p:cNvSpPr>
            <a:spLocks noChangeArrowheads="1"/>
          </p:cNvSpPr>
          <p:nvPr/>
        </p:nvSpPr>
        <p:spPr bwMode="auto">
          <a:xfrm>
            <a:off x="0" y="1676400"/>
            <a:ext cx="4038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FF0000"/>
              </a:buClr>
              <a:buFont typeface="Wingdings" charset="2"/>
              <a:buChar char="p"/>
            </a:pPr>
            <a:r>
              <a:rPr lang="en-US" altLang="zh-CN" sz="2400" dirty="0" smtClean="0">
                <a:solidFill>
                  <a:srgbClr val="0000CC"/>
                </a:solidFill>
              </a:rPr>
              <a:t>PSMs </a:t>
            </a:r>
            <a:r>
              <a:rPr lang="en-US" altLang="zh-CN" sz="2400" dirty="0">
                <a:solidFill>
                  <a:srgbClr val="0000CC"/>
                </a:solidFill>
              </a:rPr>
              <a:t>from </a:t>
            </a:r>
            <a:r>
              <a:rPr lang="en-US" altLang="zh-CN" sz="2400" dirty="0" smtClean="0">
                <a:solidFill>
                  <a:srgbClr val="0000CC"/>
                </a:solidFill>
              </a:rPr>
              <a:t>academia:</a:t>
            </a:r>
            <a:endParaRPr lang="en-US" altLang="zh-CN" sz="2400" dirty="0">
              <a:solidFill>
                <a:srgbClr val="0000CC"/>
              </a:solidFill>
            </a:endParaRPr>
          </a:p>
          <a:p>
            <a:pPr eaLnBrk="1" hangingPunct="1">
              <a:buClr>
                <a:srgbClr val="FF0000"/>
              </a:buClr>
            </a:pPr>
            <a:r>
              <a:rPr lang="en-US" altLang="zh-CN" sz="2400" dirty="0" smtClean="0">
                <a:solidFill>
                  <a:srgbClr val="0000CC"/>
                </a:solidFill>
              </a:rPr>
              <a:t>PCFG-based is better than </a:t>
            </a:r>
            <a:r>
              <a:rPr lang="en-US" altLang="zh-CN" sz="2400" dirty="0">
                <a:solidFill>
                  <a:srgbClr val="0000CC"/>
                </a:solidFill>
              </a:rPr>
              <a:t>Markov-based.</a:t>
            </a:r>
            <a:endParaRPr lang="zh-CN" altLang="en-US" sz="2400" dirty="0"/>
          </a:p>
        </p:txBody>
      </p:sp>
      <p:sp>
        <p:nvSpPr>
          <p:cNvPr id="8" name="标题 1"/>
          <p:cNvSpPr txBox="1">
            <a:spLocks noChangeArrowheads="1"/>
          </p:cNvSpPr>
          <p:nvPr/>
        </p:nvSpPr>
        <p:spPr bwMode="auto">
          <a:xfrm>
            <a:off x="457200" y="381000"/>
            <a:ext cx="8001000" cy="990600"/>
          </a:xfrm>
          <a:prstGeom prst="rect">
            <a:avLst/>
          </a:prstGeom>
          <a:noFill/>
          <a:ln w="9525">
            <a:noFill/>
            <a:miter lim="800000"/>
            <a:headEnd/>
            <a:tailEnd/>
          </a:ln>
        </p:spPr>
        <p:txBody>
          <a:bodyPr anchor="b"/>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3600" dirty="0"/>
              <a:t>Accuracy of PSM</a:t>
            </a:r>
            <a:endParaRPr lang="zh-CN" altLang="zh-CN" sz="3800" dirty="0"/>
          </a:p>
        </p:txBody>
      </p:sp>
      <p:sp>
        <p:nvSpPr>
          <p:cNvPr id="37894" name="矩形 8"/>
          <p:cNvSpPr>
            <a:spLocks noChangeArrowheads="1"/>
          </p:cNvSpPr>
          <p:nvPr/>
        </p:nvSpPr>
        <p:spPr bwMode="auto">
          <a:xfrm>
            <a:off x="0" y="3207287"/>
            <a:ext cx="3810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FF0000"/>
              </a:buClr>
              <a:buFont typeface="Wingdings" charset="2"/>
              <a:buChar char="p"/>
            </a:pPr>
            <a:r>
              <a:rPr lang="en-US" altLang="zh-CN" sz="2400" dirty="0">
                <a:solidFill>
                  <a:srgbClr val="0000CC"/>
                </a:solidFill>
              </a:rPr>
              <a:t>PSMs from academia </a:t>
            </a:r>
            <a:r>
              <a:rPr lang="en-US" altLang="zh-CN" sz="2400" dirty="0" smtClean="0">
                <a:solidFill>
                  <a:srgbClr val="0000CC"/>
                </a:solidFill>
              </a:rPr>
              <a:t>are better than PSMs from Industry</a:t>
            </a:r>
            <a:endParaRPr lang="en-US" altLang="zh-CN" sz="2400" dirty="0">
              <a:solidFill>
                <a:srgbClr val="0000CC"/>
              </a:solidFill>
            </a:endParaRPr>
          </a:p>
        </p:txBody>
      </p:sp>
      <p:sp>
        <p:nvSpPr>
          <p:cNvPr id="37896" name="矩形 10"/>
          <p:cNvSpPr>
            <a:spLocks noChangeArrowheads="1"/>
          </p:cNvSpPr>
          <p:nvPr/>
        </p:nvSpPr>
        <p:spPr bwMode="auto">
          <a:xfrm>
            <a:off x="0" y="4407616"/>
            <a:ext cx="3810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FF0000"/>
              </a:buClr>
              <a:buFont typeface="Wingdings" charset="2"/>
              <a:buChar char="p"/>
            </a:pPr>
            <a:r>
              <a:rPr lang="en-US" altLang="zh-CN" sz="2400" dirty="0" smtClean="0">
                <a:solidFill>
                  <a:srgbClr val="0000CC"/>
                </a:solidFill>
              </a:rPr>
              <a:t> With proper training set, these PSMs can be used on Chinese web password.</a:t>
            </a:r>
            <a:endParaRPr lang="zh-CN" altLang="en-US" sz="2400" dirty="0"/>
          </a:p>
        </p:txBody>
      </p:sp>
      <p:sp>
        <p:nvSpPr>
          <p:cNvPr id="3" name="幻灯片编号占位符 2"/>
          <p:cNvSpPr>
            <a:spLocks noGrp="1"/>
          </p:cNvSpPr>
          <p:nvPr>
            <p:ph type="sldNum" sz="quarter" idx="10"/>
          </p:nvPr>
        </p:nvSpPr>
        <p:spPr/>
        <p:txBody>
          <a:bodyPr/>
          <a:lstStyle/>
          <a:p>
            <a:fld id="{C940B464-C97F-AE43-864A-5FCCCBA9DB5F}" type="slidenum">
              <a:rPr lang="zh-CN" altLang="en-US" smtClean="0"/>
              <a:pPr/>
              <a:t>31</a:t>
            </a:fld>
            <a:endParaRPr lang="en-US" altLang="zh-C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2743200"/>
            <a:ext cx="53625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标题 1"/>
          <p:cNvSpPr>
            <a:spLocks noGrp="1" noChangeArrowheads="1"/>
          </p:cNvSpPr>
          <p:nvPr>
            <p:ph type="title" idx="4294967295"/>
          </p:nvPr>
        </p:nvSpPr>
        <p:spPr>
          <a:xfrm>
            <a:off x="685800" y="533400"/>
            <a:ext cx="8001000" cy="990600"/>
          </a:xfrm>
        </p:spPr>
        <p:txBody>
          <a:bodyPr/>
          <a:lstStyle/>
          <a:p>
            <a:pPr eaLnBrk="1" hangingPunct="1"/>
            <a:r>
              <a:rPr lang="en-US" altLang="zh-CN" dirty="0" smtClean="0"/>
              <a:t>Our new PSM</a:t>
            </a:r>
            <a:r>
              <a:rPr lang="zh-CN" altLang="en-US" dirty="0" smtClean="0"/>
              <a:t>：</a:t>
            </a:r>
            <a:endParaRPr lang="zh-CN" altLang="zh-CN" dirty="0"/>
          </a:p>
        </p:txBody>
      </p:sp>
      <p:sp>
        <p:nvSpPr>
          <p:cNvPr id="39940" name="标题 1"/>
          <p:cNvSpPr>
            <a:spLocks noGrp="1" noChangeArrowheads="1"/>
          </p:cNvSpPr>
          <p:nvPr>
            <p:ph type="title" idx="4294967295"/>
          </p:nvPr>
        </p:nvSpPr>
        <p:spPr>
          <a:xfrm>
            <a:off x="685800" y="1676400"/>
            <a:ext cx="8001000" cy="762000"/>
          </a:xfrm>
        </p:spPr>
        <p:txBody>
          <a:bodyPr/>
          <a:lstStyle/>
          <a:p>
            <a:pPr eaLnBrk="1" hangingPunct="1">
              <a:buClr>
                <a:schemeClr val="accent2"/>
              </a:buClr>
              <a:buFont typeface="Wingdings" charset="2"/>
              <a:buChar char="p"/>
            </a:pPr>
            <a:r>
              <a:rPr lang="en-US" altLang="zh-CN" sz="3200"/>
              <a:t>fuzzyPSM</a:t>
            </a:r>
            <a:r>
              <a:rPr lang="en-US" altLang="zh-CN" sz="3200" dirty="0"/>
              <a:t/>
            </a:r>
            <a:br>
              <a:rPr lang="en-US" altLang="zh-CN" sz="3200" dirty="0"/>
            </a:br>
            <a:endParaRPr lang="zh-CN" altLang="zh-CN" sz="2400" dirty="0"/>
          </a:p>
        </p:txBody>
      </p:sp>
      <p:sp>
        <p:nvSpPr>
          <p:cNvPr id="39941" name="矩形 4"/>
          <p:cNvSpPr>
            <a:spLocks noChangeArrowheads="1"/>
          </p:cNvSpPr>
          <p:nvPr/>
        </p:nvSpPr>
        <p:spPr bwMode="auto">
          <a:xfrm>
            <a:off x="1295400" y="2057400"/>
            <a:ext cx="7543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zh-CN" altLang="en-US" sz="2400" dirty="0"/>
              <a:t> </a:t>
            </a:r>
            <a:r>
              <a:rPr lang="en-US" altLang="zh-CN" sz="2400" dirty="0" smtClean="0"/>
              <a:t>Users reuse or slightly modify an existing password</a:t>
            </a:r>
            <a:endParaRPr lang="en-US" altLang="zh-CN" sz="2400" dirty="0"/>
          </a:p>
        </p:txBody>
      </p:sp>
      <p:sp>
        <p:nvSpPr>
          <p:cNvPr id="39942" name="矩形 5"/>
          <p:cNvSpPr>
            <a:spLocks noChangeArrowheads="1"/>
          </p:cNvSpPr>
          <p:nvPr/>
        </p:nvSpPr>
        <p:spPr bwMode="auto">
          <a:xfrm>
            <a:off x="1295400" y="5423389"/>
            <a:ext cx="7543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en-US" altLang="zh-CN" sz="2400" dirty="0" smtClean="0"/>
              <a:t>PCFG</a:t>
            </a:r>
            <a:r>
              <a:rPr lang="en-US" altLang="zh-CN" sz="2400" dirty="0"/>
              <a:t>: Probabilistic Context-free </a:t>
            </a:r>
            <a:r>
              <a:rPr lang="en-US" altLang="zh-CN" sz="2400" dirty="0" smtClean="0"/>
              <a:t>Grammar</a:t>
            </a:r>
            <a:endParaRPr lang="en-US" altLang="zh-CN" sz="2400" dirty="0"/>
          </a:p>
        </p:txBody>
      </p:sp>
      <p:sp>
        <p:nvSpPr>
          <p:cNvPr id="39943" name="矩形 5"/>
          <p:cNvSpPr>
            <a:spLocks noChangeArrowheads="1"/>
          </p:cNvSpPr>
          <p:nvPr/>
        </p:nvSpPr>
        <p:spPr bwMode="auto">
          <a:xfrm>
            <a:off x="1295400" y="4544096"/>
            <a:ext cx="7543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en-US" altLang="zh-CN" sz="2400" dirty="0"/>
              <a:t> </a:t>
            </a:r>
            <a:r>
              <a:rPr lang="en-US" altLang="zh-CN" sz="2400" dirty="0" smtClean="0"/>
              <a:t>Three methods of modifying:</a:t>
            </a:r>
            <a:endParaRPr lang="en-US" altLang="zh-CN" sz="2400" dirty="0"/>
          </a:p>
          <a:p>
            <a:pPr eaLnBrk="1" hangingPunct="1">
              <a:buClr>
                <a:schemeClr val="accent2"/>
              </a:buClr>
            </a:pPr>
            <a:r>
              <a:rPr lang="en-US" altLang="zh-CN" sz="2400" dirty="0"/>
              <a:t>      Concatenation, Capitalization, </a:t>
            </a:r>
            <a:r>
              <a:rPr lang="en-US" altLang="zh-CN" sz="2400" dirty="0" err="1" smtClean="0"/>
              <a:t>Leet</a:t>
            </a:r>
            <a:endParaRPr lang="zh-CN" altLang="zh-CN" sz="2400" dirty="0"/>
          </a:p>
        </p:txBody>
      </p:sp>
      <p:sp>
        <p:nvSpPr>
          <p:cNvPr id="15" name="矩形 14"/>
          <p:cNvSpPr/>
          <p:nvPr/>
        </p:nvSpPr>
        <p:spPr>
          <a:xfrm>
            <a:off x="5181600" y="2895600"/>
            <a:ext cx="2743200" cy="1447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a:xfrm>
            <a:off x="2286000" y="2895600"/>
            <a:ext cx="2133600" cy="14478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32</a:t>
            </a:fld>
            <a:endParaRPr lang="zh-CN" altLang="en-US" sz="1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noChangeArrowheads="1"/>
          </p:cNvSpPr>
          <p:nvPr>
            <p:ph type="title" idx="4294967295"/>
          </p:nvPr>
        </p:nvSpPr>
        <p:spPr>
          <a:xfrm>
            <a:off x="685800" y="304800"/>
            <a:ext cx="8001000" cy="990600"/>
          </a:xfrm>
        </p:spPr>
        <p:txBody>
          <a:bodyPr/>
          <a:lstStyle/>
          <a:p>
            <a:pPr eaLnBrk="1" hangingPunct="1">
              <a:buClr>
                <a:schemeClr val="accent2"/>
              </a:buClr>
            </a:pPr>
            <a:r>
              <a:rPr lang="en-US" altLang="zh-CN" sz="3200" dirty="0"/>
              <a:t>PCFG: Probabilistic Context-free Grammar</a:t>
            </a:r>
          </a:p>
        </p:txBody>
      </p:sp>
      <p:sp>
        <p:nvSpPr>
          <p:cNvPr id="40963" name="标题 1"/>
          <p:cNvSpPr>
            <a:spLocks noGrp="1" noChangeArrowheads="1"/>
          </p:cNvSpPr>
          <p:nvPr>
            <p:ph type="title" idx="4294967295"/>
          </p:nvPr>
        </p:nvSpPr>
        <p:spPr>
          <a:xfrm>
            <a:off x="457200" y="1704953"/>
            <a:ext cx="8001000" cy="762000"/>
          </a:xfrm>
        </p:spPr>
        <p:txBody>
          <a:bodyPr/>
          <a:lstStyle/>
          <a:p>
            <a:pPr eaLnBrk="1" hangingPunct="1">
              <a:buClr>
                <a:schemeClr val="accent2"/>
              </a:buClr>
              <a:buFont typeface="Wingdings" charset="2"/>
              <a:buChar char="p"/>
            </a:pPr>
            <a:r>
              <a:rPr lang="en-US" altLang="zh-CN" sz="2400" dirty="0"/>
              <a:t> A context-free grammar G is defined by the 4-tuple:</a:t>
            </a:r>
            <a:endParaRPr lang="zh-CN" altLang="zh-CN" sz="2400" dirty="0"/>
          </a:p>
        </p:txBody>
      </p:sp>
      <p:sp>
        <p:nvSpPr>
          <p:cNvPr id="40964" name="矩形 5"/>
          <p:cNvSpPr>
            <a:spLocks noChangeArrowheads="1"/>
          </p:cNvSpPr>
          <p:nvPr/>
        </p:nvSpPr>
        <p:spPr bwMode="auto">
          <a:xfrm>
            <a:off x="1447800" y="5715000"/>
            <a:ext cx="7543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zh-CN" altLang="en-US" sz="2400"/>
              <a:t> 基于概率上下文无关文法</a:t>
            </a:r>
            <a:r>
              <a:rPr lang="en-US" altLang="zh-CN" sz="2400"/>
              <a:t>(PCFG)</a:t>
            </a:r>
          </a:p>
          <a:p>
            <a:pPr eaLnBrk="1" hangingPunct="1">
              <a:buClr>
                <a:schemeClr val="accent2"/>
              </a:buClr>
            </a:pPr>
            <a:r>
              <a:rPr lang="zh-CN" altLang="en-US" sz="2400"/>
              <a:t>    </a:t>
            </a:r>
            <a:r>
              <a:rPr lang="en-US" altLang="zh-CN" sz="2400"/>
              <a:t>PCFG: Probabilistic Context-free Grammar</a:t>
            </a:r>
          </a:p>
          <a:p>
            <a:pPr eaLnBrk="1" hangingPunct="1">
              <a:buClr>
                <a:schemeClr val="accent2"/>
              </a:buClr>
              <a:buFont typeface="Wingdings" charset="2"/>
              <a:buChar char="n"/>
            </a:pPr>
            <a:endParaRPr lang="zh-CN" altLang="zh-CN" sz="2400"/>
          </a:p>
        </p:txBody>
      </p:sp>
      <p:sp>
        <p:nvSpPr>
          <p:cNvPr id="40965" name="矩形 5"/>
          <p:cNvSpPr>
            <a:spLocks noChangeArrowheads="1"/>
          </p:cNvSpPr>
          <p:nvPr/>
        </p:nvSpPr>
        <p:spPr bwMode="auto">
          <a:xfrm>
            <a:off x="1447800" y="4754563"/>
            <a:ext cx="75438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en-US" altLang="zh-CN" sz="2400"/>
              <a:t> </a:t>
            </a:r>
            <a:r>
              <a:rPr lang="zh-CN" altLang="en-US" sz="2400"/>
              <a:t>考虑三种修改方法</a:t>
            </a:r>
            <a:r>
              <a:rPr lang="en-US" altLang="zh-CN" sz="2400"/>
              <a:t>:</a:t>
            </a:r>
          </a:p>
          <a:p>
            <a:pPr eaLnBrk="1" hangingPunct="1">
              <a:buClr>
                <a:schemeClr val="accent2"/>
              </a:buClr>
            </a:pPr>
            <a:r>
              <a:rPr lang="en-US" altLang="zh-CN" sz="2400"/>
              <a:t>      Concatenation, Capitalization, Leet  </a:t>
            </a:r>
          </a:p>
          <a:p>
            <a:pPr eaLnBrk="1" hangingPunct="1">
              <a:buClr>
                <a:schemeClr val="accent2"/>
              </a:buClr>
              <a:buFont typeface="Wingdings" charset="2"/>
              <a:buChar char="n"/>
            </a:pPr>
            <a:endParaRPr lang="en-US" altLang="zh-CN" sz="2400"/>
          </a:p>
          <a:p>
            <a:pPr eaLnBrk="1" hangingPunct="1">
              <a:buClr>
                <a:schemeClr val="accent2"/>
              </a:buClr>
            </a:pPr>
            <a:r>
              <a:rPr lang="en-US" altLang="zh-CN" sz="2400"/>
              <a:t>   </a:t>
            </a:r>
            <a:endParaRPr lang="zh-CN" altLang="zh-CN" sz="2400"/>
          </a:p>
        </p:txBody>
      </p:sp>
      <p:pic>
        <p:nvPicPr>
          <p:cNvPr id="409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52500" y="3786367"/>
            <a:ext cx="74676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7" name="矩形 10"/>
          <p:cNvSpPr>
            <a:spLocks noChangeArrowheads="1"/>
          </p:cNvSpPr>
          <p:nvPr/>
        </p:nvSpPr>
        <p:spPr bwMode="auto">
          <a:xfrm>
            <a:off x="1447800" y="2092630"/>
            <a:ext cx="54102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Verdana" charset="0"/>
                <a:ea typeface="宋体" charset="0"/>
              </a:defRPr>
            </a:lvl1pPr>
            <a:lvl2pPr marL="966788" indent="-49530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kumimoji="1" lang="en-US" altLang="zh-CN" b="1" dirty="0" smtClean="0">
                <a:solidFill>
                  <a:srgbClr val="070709"/>
                </a:solidFill>
                <a:latin typeface="+mj-lt"/>
              </a:rPr>
              <a:t>(V,</a:t>
            </a:r>
            <a:r>
              <a:rPr kumimoji="1" lang="zh-CN" altLang="en-US" b="1" dirty="0" smtClean="0">
                <a:solidFill>
                  <a:srgbClr val="070709"/>
                </a:solidFill>
                <a:latin typeface="+mj-lt"/>
              </a:rPr>
              <a:t> </a:t>
            </a:r>
            <a:r>
              <a:rPr lang="el-GR" altLang="zh-CN" b="1" dirty="0" smtClean="0">
                <a:latin typeface="+mj-lt"/>
              </a:rPr>
              <a:t>Σ</a:t>
            </a:r>
            <a:r>
              <a:rPr kumimoji="1" lang="en-US" altLang="zh-CN" b="1" dirty="0" smtClean="0">
                <a:solidFill>
                  <a:srgbClr val="070709"/>
                </a:solidFill>
                <a:latin typeface="+mj-lt"/>
              </a:rPr>
              <a:t>,</a:t>
            </a:r>
            <a:r>
              <a:rPr kumimoji="1" lang="zh-CN" altLang="en-US" b="1" dirty="0" smtClean="0">
                <a:solidFill>
                  <a:srgbClr val="070709"/>
                </a:solidFill>
                <a:latin typeface="+mj-lt"/>
              </a:rPr>
              <a:t> </a:t>
            </a:r>
            <a:r>
              <a:rPr kumimoji="1" lang="en-US" altLang="zh-CN" b="1" dirty="0" smtClean="0">
                <a:solidFill>
                  <a:srgbClr val="070709"/>
                </a:solidFill>
                <a:latin typeface="+mj-lt"/>
              </a:rPr>
              <a:t>R, S</a:t>
            </a:r>
            <a:r>
              <a:rPr kumimoji="1" lang="en-US" altLang="zh-CN" b="1" dirty="0">
                <a:solidFill>
                  <a:srgbClr val="070709"/>
                </a:solidFill>
                <a:latin typeface="+mj-lt"/>
              </a:rPr>
              <a:t>)</a:t>
            </a:r>
            <a:r>
              <a:rPr kumimoji="1" lang="zh-CN" altLang="en-US" b="1" dirty="0">
                <a:solidFill>
                  <a:srgbClr val="070709"/>
                </a:solidFill>
              </a:rPr>
              <a:t>：</a:t>
            </a:r>
          </a:p>
          <a:p>
            <a:pPr lvl="1" eaLnBrk="1" hangingPunct="1">
              <a:buFont typeface="Wingdings" charset="2"/>
              <a:buAutoNum type="circleNumDbPlain"/>
            </a:pPr>
            <a:r>
              <a:rPr kumimoji="1" lang="en-US" altLang="zh-CN" b="1" dirty="0" smtClean="0"/>
              <a:t>Non-terminal </a:t>
            </a:r>
            <a:r>
              <a:rPr kumimoji="1" lang="en-US" altLang="zh-CN" b="1" dirty="0"/>
              <a:t>character </a:t>
            </a:r>
            <a:r>
              <a:rPr kumimoji="1" lang="en-US" altLang="zh-CN" b="1" dirty="0" smtClean="0"/>
              <a:t>set V</a:t>
            </a:r>
            <a:endParaRPr kumimoji="1" lang="en-US" altLang="zh-CN" b="1" baseline="-25000" dirty="0"/>
          </a:p>
          <a:p>
            <a:pPr lvl="1" eaLnBrk="1" hangingPunct="1">
              <a:buFont typeface="Wingdings" charset="2"/>
              <a:buAutoNum type="circleNumDbPlain"/>
            </a:pPr>
            <a:r>
              <a:rPr kumimoji="1" lang="en-US" altLang="zh-CN" b="1" dirty="0" smtClean="0"/>
              <a:t>Terminal </a:t>
            </a:r>
            <a:r>
              <a:rPr kumimoji="1" lang="en-US" altLang="zh-CN" b="1" dirty="0"/>
              <a:t>character set </a:t>
            </a:r>
            <a:r>
              <a:rPr lang="el-GR" altLang="zh-CN" b="1" dirty="0" smtClean="0"/>
              <a:t>Σ</a:t>
            </a:r>
            <a:endParaRPr kumimoji="1" lang="zh-CN" altLang="en-US" b="1" dirty="0"/>
          </a:p>
          <a:p>
            <a:pPr lvl="1" eaLnBrk="1" hangingPunct="1">
              <a:buFont typeface="Wingdings" charset="2"/>
              <a:buAutoNum type="circleNumDbPlain"/>
            </a:pPr>
            <a:r>
              <a:rPr kumimoji="1" lang="en-US" altLang="zh-CN" b="1" dirty="0" smtClean="0"/>
              <a:t>Rule set R: a relation V</a:t>
            </a:r>
            <a:r>
              <a:rPr kumimoji="1" lang="zh-CN" altLang="en-US" b="1" dirty="0" smtClean="0"/>
              <a:t>→(</a:t>
            </a:r>
            <a:r>
              <a:rPr kumimoji="1" lang="en-US" altLang="zh-CN" b="1" dirty="0" smtClean="0"/>
              <a:t>V∪</a:t>
            </a:r>
            <a:r>
              <a:rPr lang="el-GR" altLang="zh-CN" b="1" dirty="0" smtClean="0"/>
              <a:t>Σ</a:t>
            </a:r>
            <a:r>
              <a:rPr kumimoji="1" lang="en-US" altLang="zh-CN" b="1" dirty="0" smtClean="0"/>
              <a:t>)</a:t>
            </a:r>
            <a:r>
              <a:rPr kumimoji="1" lang="zh-CN" altLang="en-US" b="1" dirty="0"/>
              <a:t>*</a:t>
            </a:r>
          </a:p>
          <a:p>
            <a:pPr lvl="1" eaLnBrk="1" hangingPunct="1">
              <a:buFont typeface="Wingdings" charset="2"/>
              <a:buAutoNum type="circleNumDbPlain"/>
            </a:pPr>
            <a:r>
              <a:rPr kumimoji="1" lang="en-US" altLang="zh-CN" b="1" dirty="0" smtClean="0"/>
              <a:t>Start symbol S</a:t>
            </a:r>
            <a:endParaRPr lang="zh-CN" altLang="en-US" b="1" baseline="-25000" dirty="0"/>
          </a:p>
        </p:txBody>
      </p:sp>
      <p:sp>
        <p:nvSpPr>
          <p:cNvPr id="40968" name="标题 1"/>
          <p:cNvSpPr>
            <a:spLocks noGrp="1" noChangeArrowheads="1"/>
          </p:cNvSpPr>
          <p:nvPr>
            <p:ph type="title" idx="4294967295"/>
          </p:nvPr>
        </p:nvSpPr>
        <p:spPr>
          <a:xfrm>
            <a:off x="457200" y="3405367"/>
            <a:ext cx="8001000" cy="762000"/>
          </a:xfrm>
        </p:spPr>
        <p:txBody>
          <a:bodyPr/>
          <a:lstStyle/>
          <a:p>
            <a:pPr eaLnBrk="1" hangingPunct="1">
              <a:buClr>
                <a:schemeClr val="accent2"/>
              </a:buClr>
              <a:buFont typeface="Wingdings" charset="2"/>
              <a:buChar char="p"/>
            </a:pPr>
            <a:r>
              <a:rPr lang="en-US" altLang="zh-CN" sz="2400" dirty="0"/>
              <a:t>   </a:t>
            </a:r>
            <a:endParaRPr lang="zh-CN" altLang="zh-CN" sz="2400" dirty="0"/>
          </a:p>
        </p:txBody>
      </p:sp>
      <p:sp>
        <p:nvSpPr>
          <p:cNvPr id="3" name="幻灯片编号占位符 2"/>
          <p:cNvSpPr>
            <a:spLocks noGrp="1"/>
          </p:cNvSpPr>
          <p:nvPr>
            <p:ph type="sldNum" sz="quarter" idx="12"/>
          </p:nvPr>
        </p:nvSpPr>
        <p:spPr/>
        <p:txBody>
          <a:bodyPr/>
          <a:lstStyle/>
          <a:p>
            <a:fld id="{D3AD1064-51D2-6B44-9269-7EFF69FCD78E}" type="slidenum">
              <a:rPr lang="zh-CN" altLang="en-US" smtClean="0"/>
              <a:pPr/>
              <a:t>33</a:t>
            </a:fld>
            <a:endParaRPr lang="zh-CN" alt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noChangeArrowheads="1"/>
          </p:cNvSpPr>
          <p:nvPr>
            <p:ph type="title" idx="4294967295"/>
          </p:nvPr>
        </p:nvSpPr>
        <p:spPr>
          <a:xfrm>
            <a:off x="685800" y="533400"/>
            <a:ext cx="8001000" cy="990600"/>
          </a:xfrm>
        </p:spPr>
        <p:txBody>
          <a:bodyPr/>
          <a:lstStyle/>
          <a:p>
            <a:pPr eaLnBrk="1" hangingPunct="1"/>
            <a:r>
              <a:rPr lang="en-US" altLang="zh-CN"/>
              <a:t>Our Fuzzy-PCFG</a:t>
            </a:r>
            <a:endParaRPr lang="zh-CN" altLang="zh-CN"/>
          </a:p>
        </p:txBody>
      </p:sp>
      <p:sp>
        <p:nvSpPr>
          <p:cNvPr id="41987" name="标题 1"/>
          <p:cNvSpPr>
            <a:spLocks noGrp="1" noChangeArrowheads="1"/>
          </p:cNvSpPr>
          <p:nvPr>
            <p:ph type="title" idx="4294967295"/>
          </p:nvPr>
        </p:nvSpPr>
        <p:spPr>
          <a:xfrm>
            <a:off x="838200" y="1447800"/>
            <a:ext cx="8001000" cy="762000"/>
          </a:xfrm>
        </p:spPr>
        <p:txBody>
          <a:bodyPr/>
          <a:lstStyle/>
          <a:p>
            <a:pPr eaLnBrk="1" hangingPunct="1">
              <a:buClr>
                <a:schemeClr val="accent2"/>
              </a:buClr>
              <a:buFont typeface="Wingdings" charset="2"/>
              <a:buChar char="p"/>
            </a:pPr>
            <a:r>
              <a:rPr lang="en-US" altLang="zh-CN" sz="2800" dirty="0"/>
              <a:t> Probabilistic Context-free </a:t>
            </a:r>
            <a:r>
              <a:rPr lang="en-US" altLang="zh-CN" sz="2800" dirty="0" smtClean="0"/>
              <a:t>Grammar</a:t>
            </a:r>
            <a:endParaRPr lang="zh-CN" altLang="zh-CN" sz="2800" dirty="0"/>
          </a:p>
        </p:txBody>
      </p:sp>
      <p:sp>
        <p:nvSpPr>
          <p:cNvPr id="41988" name="矩形 4"/>
          <p:cNvSpPr>
            <a:spLocks noChangeArrowheads="1"/>
          </p:cNvSpPr>
          <p:nvPr/>
        </p:nvSpPr>
        <p:spPr bwMode="auto">
          <a:xfrm>
            <a:off x="1295400" y="2209800"/>
            <a:ext cx="75438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en-US" altLang="zh-CN" sz="2400" dirty="0" smtClean="0"/>
              <a:t>With the real password set</a:t>
            </a:r>
            <a:r>
              <a:rPr lang="zh-CN" altLang="en-US" sz="2400" dirty="0" smtClean="0"/>
              <a:t>，</a:t>
            </a:r>
            <a:r>
              <a:rPr lang="en-US" altLang="zh-CN" sz="2400" dirty="0" smtClean="0"/>
              <a:t>we can get the probability of every rule </a:t>
            </a:r>
            <a:r>
              <a:rPr lang="el-GR" altLang="zh-CN" sz="2400" dirty="0" smtClean="0"/>
              <a:t>α</a:t>
            </a:r>
            <a:r>
              <a:rPr kumimoji="1" lang="zh-CN" altLang="en-US" sz="2400" b="1" dirty="0" smtClean="0"/>
              <a:t>→</a:t>
            </a:r>
            <a:r>
              <a:rPr lang="el-GR" altLang="zh-CN" sz="2400" dirty="0"/>
              <a:t> β</a:t>
            </a:r>
            <a:r>
              <a:rPr lang="en-US" altLang="zh-CN" sz="2400" dirty="0" smtClean="0"/>
              <a:t>.</a:t>
            </a:r>
            <a:endParaRPr lang="en-US" altLang="zh-CN" sz="2400" dirty="0"/>
          </a:p>
          <a:p>
            <a:pPr eaLnBrk="1" hangingPunct="1">
              <a:buClr>
                <a:schemeClr val="accent2"/>
              </a:buClr>
            </a:pPr>
            <a:endParaRPr lang="en-US" altLang="zh-CN" sz="2400" dirty="0"/>
          </a:p>
          <a:p>
            <a:pPr eaLnBrk="1" hangingPunct="1">
              <a:buClr>
                <a:schemeClr val="accent2"/>
              </a:buClr>
              <a:buFont typeface="Wingdings" charset="2"/>
              <a:buChar char="n"/>
            </a:pPr>
            <a:endParaRPr lang="en-US" altLang="zh-CN" sz="2400" dirty="0"/>
          </a:p>
          <a:p>
            <a:pPr eaLnBrk="1" hangingPunct="1">
              <a:buClr>
                <a:schemeClr val="accent2"/>
              </a:buClr>
              <a:buFont typeface="Wingdings" charset="2"/>
              <a:buChar char="n"/>
            </a:pPr>
            <a:endParaRPr lang="en-US" altLang="zh-CN" sz="2400" dirty="0"/>
          </a:p>
          <a:p>
            <a:pPr eaLnBrk="1" hangingPunct="1">
              <a:buClr>
                <a:schemeClr val="accent2"/>
              </a:buClr>
            </a:pPr>
            <a:endParaRPr lang="zh-CN" altLang="zh-CN" sz="2400" dirty="0"/>
          </a:p>
        </p:txBody>
      </p:sp>
      <p:pic>
        <p:nvPicPr>
          <p:cNvPr id="135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3078163"/>
            <a:ext cx="2743200" cy="377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517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7600" y="3200400"/>
            <a:ext cx="4181475"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517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24200" y="4495800"/>
            <a:ext cx="59436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2"/>
          </p:nvPr>
        </p:nvSpPr>
        <p:spPr/>
        <p:txBody>
          <a:bodyPr/>
          <a:lstStyle/>
          <a:p>
            <a:fld id="{D3AD1064-51D2-6B44-9269-7EFF69FCD78E}" type="slidenum">
              <a:rPr lang="zh-CN" altLang="en-US" smtClean="0"/>
              <a:pPr/>
              <a:t>34</a:t>
            </a:fld>
            <a:endParaRPr lang="zh-CN" altLang="en-US"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noChangeArrowheads="1"/>
          </p:cNvSpPr>
          <p:nvPr>
            <p:ph type="title" idx="4294967295"/>
          </p:nvPr>
        </p:nvSpPr>
        <p:spPr>
          <a:xfrm>
            <a:off x="685800" y="457200"/>
            <a:ext cx="8001000" cy="990600"/>
          </a:xfrm>
        </p:spPr>
        <p:txBody>
          <a:bodyPr/>
          <a:lstStyle/>
          <a:p>
            <a:pPr eaLnBrk="1" hangingPunct="1"/>
            <a:r>
              <a:rPr lang="en-US" altLang="zh-CN" dirty="0" smtClean="0"/>
              <a:t>Characteristic of Our </a:t>
            </a:r>
            <a:r>
              <a:rPr lang="en-US" altLang="zh-CN" dirty="0" err="1" smtClean="0"/>
              <a:t>fuzzyPSM</a:t>
            </a:r>
            <a:endParaRPr lang="zh-CN" altLang="zh-CN" dirty="0"/>
          </a:p>
        </p:txBody>
      </p:sp>
      <p:sp>
        <p:nvSpPr>
          <p:cNvPr id="43012" name="矩形 5"/>
          <p:cNvSpPr>
            <a:spLocks noChangeArrowheads="1"/>
          </p:cNvSpPr>
          <p:nvPr/>
        </p:nvSpPr>
        <p:spPr bwMode="auto">
          <a:xfrm>
            <a:off x="1371600" y="4000500"/>
            <a:ext cx="7543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endParaRPr lang="en-US" altLang="zh-CN" sz="2400"/>
          </a:p>
          <a:p>
            <a:pPr eaLnBrk="1" hangingPunct="1">
              <a:buClr>
                <a:schemeClr val="accent2"/>
              </a:buClr>
              <a:buFont typeface="Wingdings" charset="2"/>
              <a:buChar char="n"/>
            </a:pPr>
            <a:endParaRPr lang="zh-CN" altLang="zh-CN" sz="2400"/>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2084219" y="2446025"/>
            <a:ext cx="6678781"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标题 1"/>
          <p:cNvSpPr>
            <a:spLocks noGrp="1" noChangeArrowheads="1"/>
          </p:cNvSpPr>
          <p:nvPr>
            <p:ph type="title" idx="4294967295"/>
          </p:nvPr>
        </p:nvSpPr>
        <p:spPr>
          <a:xfrm>
            <a:off x="762000" y="1905000"/>
            <a:ext cx="8001000" cy="556418"/>
          </a:xfrm>
        </p:spPr>
        <p:txBody>
          <a:bodyPr/>
          <a:lstStyle/>
          <a:p>
            <a:pPr eaLnBrk="1" hangingPunct="1">
              <a:buClr>
                <a:schemeClr val="accent2"/>
              </a:buClr>
              <a:buFont typeface="Wingdings" charset="2"/>
              <a:buChar char="p"/>
            </a:pPr>
            <a:r>
              <a:rPr lang="en-US" altLang="zh-CN" sz="3200" dirty="0"/>
              <a:t> </a:t>
            </a:r>
            <a:r>
              <a:rPr lang="en-US" altLang="zh-CN" sz="3200" dirty="0" smtClean="0"/>
              <a:t>Different</a:t>
            </a:r>
            <a:r>
              <a:rPr lang="zh-CN" altLang="en-US" sz="3200" dirty="0" smtClean="0"/>
              <a:t> </a:t>
            </a:r>
            <a:r>
              <a:rPr lang="en-US" altLang="zh-CN" sz="3200" dirty="0" smtClean="0"/>
              <a:t>from old PCFG(example) </a:t>
            </a:r>
            <a:endParaRPr lang="zh-CN" altLang="zh-CN" sz="2400" dirty="0"/>
          </a:p>
        </p:txBody>
      </p:sp>
      <p:sp>
        <p:nvSpPr>
          <p:cNvPr id="2" name="文本框 1"/>
          <p:cNvSpPr txBox="1"/>
          <p:nvPr/>
        </p:nvSpPr>
        <p:spPr>
          <a:xfrm>
            <a:off x="228600" y="2350596"/>
            <a:ext cx="1855619"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nSpc>
                <a:spcPct val="150000"/>
              </a:lnSpc>
            </a:pPr>
            <a:r>
              <a:rPr kumimoji="1" lang="en-US" altLang="zh-CN" sz="2400" dirty="0" smtClean="0">
                <a:solidFill>
                  <a:sysClr val="windowText" lastClr="000000"/>
                </a:solidFill>
              </a:rPr>
              <a:t>Old PCFG:</a:t>
            </a:r>
          </a:p>
          <a:p>
            <a:pPr>
              <a:lnSpc>
                <a:spcPct val="150000"/>
              </a:lnSpc>
            </a:pPr>
            <a:r>
              <a:rPr kumimoji="1" lang="en-US" altLang="zh-CN" sz="2400" dirty="0" err="1" smtClean="0">
                <a:solidFill>
                  <a:sysClr val="windowText" lastClr="000000"/>
                </a:solidFill>
              </a:rPr>
              <a:t>FuzzyPSM</a:t>
            </a:r>
            <a:r>
              <a:rPr kumimoji="1" lang="en-US" altLang="zh-CN" sz="2400" dirty="0" smtClean="0">
                <a:solidFill>
                  <a:sysClr val="windowText" lastClr="000000"/>
                </a:solidFill>
              </a:rPr>
              <a:t>:</a:t>
            </a:r>
            <a:endParaRPr kumimoji="1" lang="zh-CN" altLang="en-US" sz="2400" dirty="0">
              <a:solidFill>
                <a:sysClr val="windowText" lastClr="000000"/>
              </a:solidFill>
            </a:endParaRPr>
          </a:p>
        </p:txBody>
      </p:sp>
      <p:sp>
        <p:nvSpPr>
          <p:cNvPr id="4" name="幻灯片编号占位符 3"/>
          <p:cNvSpPr>
            <a:spLocks noGrp="1"/>
          </p:cNvSpPr>
          <p:nvPr>
            <p:ph type="sldNum" sz="quarter" idx="12"/>
          </p:nvPr>
        </p:nvSpPr>
        <p:spPr/>
        <p:txBody>
          <a:bodyPr/>
          <a:lstStyle/>
          <a:p>
            <a:fld id="{D3AD1064-51D2-6B44-9269-7EFF69FCD78E}" type="slidenum">
              <a:rPr lang="zh-CN" altLang="en-US" smtClean="0"/>
              <a:pPr/>
              <a:t>35</a:t>
            </a:fld>
            <a:endParaRPr lang="zh-CN" altLang="en-US" sz="1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noChangeArrowheads="1"/>
          </p:cNvSpPr>
          <p:nvPr>
            <p:ph type="title" idx="4294967295"/>
          </p:nvPr>
        </p:nvSpPr>
        <p:spPr>
          <a:xfrm>
            <a:off x="685800" y="533400"/>
            <a:ext cx="8001000" cy="990600"/>
          </a:xfrm>
        </p:spPr>
        <p:txBody>
          <a:bodyPr/>
          <a:lstStyle/>
          <a:p>
            <a:pPr eaLnBrk="1" hangingPunct="1"/>
            <a:r>
              <a:rPr lang="en-US" altLang="zh-CN"/>
              <a:t>Our Fuzzy-PCFG</a:t>
            </a:r>
            <a:endParaRPr lang="zh-CN" altLang="zh-CN"/>
          </a:p>
        </p:txBody>
      </p:sp>
      <p:sp>
        <p:nvSpPr>
          <p:cNvPr id="59397" name="矩形 5"/>
          <p:cNvSpPr>
            <a:spLocks noChangeArrowheads="1"/>
          </p:cNvSpPr>
          <p:nvPr/>
        </p:nvSpPr>
        <p:spPr bwMode="auto">
          <a:xfrm>
            <a:off x="533400" y="1828800"/>
            <a:ext cx="7543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p"/>
            </a:pPr>
            <a:r>
              <a:rPr lang="zh-CN" altLang="en-US" sz="2400" dirty="0"/>
              <a:t> </a:t>
            </a:r>
            <a:r>
              <a:rPr lang="en-US" altLang="zh-CN" sz="2400" dirty="0" smtClean="0"/>
              <a:t>Why called</a:t>
            </a:r>
            <a:r>
              <a:rPr lang="zh-CN" altLang="en-US" sz="2400" dirty="0" smtClean="0"/>
              <a:t>“</a:t>
            </a:r>
            <a:r>
              <a:rPr lang="en-US" altLang="zh-CN" sz="2400" dirty="0"/>
              <a:t>fuzzy</a:t>
            </a:r>
            <a:r>
              <a:rPr lang="zh-CN" altLang="en-US" sz="2400" dirty="0" smtClean="0"/>
              <a:t>”</a:t>
            </a:r>
            <a:endParaRPr lang="zh-CN" altLang="zh-CN" sz="2400" dirty="0"/>
          </a:p>
        </p:txBody>
      </p:sp>
      <p:sp>
        <p:nvSpPr>
          <p:cNvPr id="41993" name="矩形 4"/>
          <p:cNvSpPr>
            <a:spLocks noChangeArrowheads="1"/>
          </p:cNvSpPr>
          <p:nvPr/>
        </p:nvSpPr>
        <p:spPr bwMode="auto">
          <a:xfrm>
            <a:off x="914400" y="2328863"/>
            <a:ext cx="754380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zh-CN" altLang="en-US" sz="2400" dirty="0"/>
              <a:t> </a:t>
            </a:r>
            <a:r>
              <a:rPr lang="en-US" altLang="zh-CN" sz="2400" dirty="0"/>
              <a:t>  </a:t>
            </a:r>
          </a:p>
          <a:p>
            <a:pPr eaLnBrk="1" hangingPunct="1">
              <a:buClr>
                <a:schemeClr val="accent2"/>
              </a:buClr>
            </a:pPr>
            <a:endParaRPr lang="en-US" altLang="zh-CN" sz="2400" dirty="0"/>
          </a:p>
          <a:p>
            <a:pPr eaLnBrk="1" hangingPunct="1">
              <a:buClr>
                <a:schemeClr val="accent2"/>
              </a:buClr>
              <a:buFont typeface="Wingdings" charset="2"/>
              <a:buChar char="n"/>
            </a:pPr>
            <a:endParaRPr lang="en-US" altLang="zh-CN" sz="2400" dirty="0"/>
          </a:p>
          <a:p>
            <a:pPr eaLnBrk="1" hangingPunct="1">
              <a:buClr>
                <a:schemeClr val="accent2"/>
              </a:buClr>
              <a:buFont typeface="Wingdings" charset="2"/>
              <a:buChar char="n"/>
            </a:pPr>
            <a:endParaRPr lang="en-US" altLang="zh-CN" sz="2400" dirty="0"/>
          </a:p>
          <a:p>
            <a:pPr eaLnBrk="1" hangingPunct="1">
              <a:buClr>
                <a:schemeClr val="accent2"/>
              </a:buClr>
            </a:pPr>
            <a:endParaRPr lang="zh-CN" altLang="zh-CN" sz="2400" dirty="0"/>
          </a:p>
        </p:txBody>
      </p:sp>
      <p:pic>
        <p:nvPicPr>
          <p:cNvPr id="13517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2438400"/>
            <a:ext cx="7391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517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7800" y="3314700"/>
            <a:ext cx="7315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2"/>
          </p:nvPr>
        </p:nvSpPr>
        <p:spPr/>
        <p:txBody>
          <a:bodyPr/>
          <a:lstStyle/>
          <a:p>
            <a:fld id="{D3AD1064-51D2-6B44-9269-7EFF69FCD78E}" type="slidenum">
              <a:rPr lang="zh-CN" altLang="en-US" smtClean="0"/>
              <a:pPr/>
              <a:t>36</a:t>
            </a:fld>
            <a:endParaRPr lang="zh-CN" altLang="en-US" sz="1800"/>
          </a:p>
        </p:txBody>
      </p:sp>
      <p:sp>
        <p:nvSpPr>
          <p:cNvPr id="2" name="矩形 1"/>
          <p:cNvSpPr/>
          <p:nvPr/>
        </p:nvSpPr>
        <p:spPr>
          <a:xfrm>
            <a:off x="4438790" y="3244334"/>
            <a:ext cx="266420" cy="369332"/>
          </a:xfrm>
          <a:prstGeom prst="rect">
            <a:avLst/>
          </a:prstGeom>
        </p:spPr>
        <p:txBody>
          <a:bodyPr wrap="none">
            <a:spAutoFit/>
          </a:bodyPr>
          <a:lstStyle/>
          <a:p>
            <a:r>
              <a:rPr lang="en-US" altLang="zh-CN" dirty="0"/>
              <a:t> </a:t>
            </a:r>
            <a:endParaRPr lang="zh-CN" altLang="en-US" dirty="0"/>
          </a:p>
        </p:txBody>
      </p:sp>
      <p:sp>
        <p:nvSpPr>
          <p:cNvPr id="15" name="矩形 4"/>
          <p:cNvSpPr>
            <a:spLocks noChangeArrowheads="1"/>
          </p:cNvSpPr>
          <p:nvPr/>
        </p:nvSpPr>
        <p:spPr bwMode="auto">
          <a:xfrm>
            <a:off x="914400" y="3202212"/>
            <a:ext cx="754380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n"/>
            </a:pPr>
            <a:r>
              <a:rPr lang="zh-CN" altLang="en-US" sz="2400" dirty="0"/>
              <a:t> </a:t>
            </a:r>
            <a:r>
              <a:rPr lang="en-US" altLang="zh-CN" sz="2400" dirty="0"/>
              <a:t>  </a:t>
            </a:r>
          </a:p>
          <a:p>
            <a:pPr eaLnBrk="1" hangingPunct="1">
              <a:buClr>
                <a:schemeClr val="accent2"/>
              </a:buClr>
            </a:pPr>
            <a:endParaRPr lang="en-US" altLang="zh-CN" sz="2400" dirty="0"/>
          </a:p>
          <a:p>
            <a:pPr eaLnBrk="1" hangingPunct="1">
              <a:buClr>
                <a:schemeClr val="accent2"/>
              </a:buClr>
              <a:buFont typeface="Wingdings" charset="2"/>
              <a:buChar char="n"/>
            </a:pPr>
            <a:endParaRPr lang="en-US" altLang="zh-CN" sz="2400" dirty="0"/>
          </a:p>
          <a:p>
            <a:pPr eaLnBrk="1" hangingPunct="1">
              <a:buClr>
                <a:schemeClr val="accent2"/>
              </a:buClr>
              <a:buFont typeface="Wingdings" charset="2"/>
              <a:buChar char="n"/>
            </a:pPr>
            <a:endParaRPr lang="en-US" altLang="zh-CN" sz="2400" dirty="0"/>
          </a:p>
          <a:p>
            <a:pPr eaLnBrk="1" hangingPunct="1">
              <a:buClr>
                <a:schemeClr val="accent2"/>
              </a:buClr>
            </a:pPr>
            <a:endParaRPr lang="zh-CN" altLang="zh-CN" sz="2400" dirty="0"/>
          </a:p>
        </p:txBody>
      </p:sp>
    </p:spTree>
    <p:extLst>
      <p:ext uri="{BB962C8B-B14F-4D97-AF65-F5344CB8AC3E}">
        <p14:creationId xmlns:p14="http://schemas.microsoft.com/office/powerpoint/2010/main" xmlns="" val="430253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09600" y="304800"/>
            <a:ext cx="8001000" cy="990600"/>
          </a:xfrm>
        </p:spPr>
        <p:txBody>
          <a:bodyPr/>
          <a:lstStyle/>
          <a:p>
            <a:pPr eaLnBrk="1" hangingPunct="1"/>
            <a:r>
              <a:rPr lang="en-US" altLang="zh-CN" sz="3600"/>
              <a:t> </a:t>
            </a:r>
          </a:p>
        </p:txBody>
      </p:sp>
      <p:sp>
        <p:nvSpPr>
          <p:cNvPr id="4" name="标题 1"/>
          <p:cNvSpPr txBox="1">
            <a:spLocks noChangeArrowheads="1"/>
          </p:cNvSpPr>
          <p:nvPr/>
        </p:nvSpPr>
        <p:spPr bwMode="auto">
          <a:xfrm>
            <a:off x="533400" y="457200"/>
            <a:ext cx="8001000" cy="990600"/>
          </a:xfrm>
          <a:prstGeom prst="rect">
            <a:avLst/>
          </a:prstGeom>
          <a:noFill/>
          <a:ln w="9525">
            <a:noFill/>
            <a:miter lim="800000"/>
            <a:headEnd/>
            <a:tailEnd/>
          </a:ln>
        </p:spPr>
        <p:txBody>
          <a:bodyPr anchor="b"/>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3800" dirty="0"/>
              <a:t>Experiments</a:t>
            </a:r>
            <a:endParaRPr lang="zh-CN" altLang="zh-CN" sz="3800" dirty="0"/>
          </a:p>
        </p:txBody>
      </p:sp>
      <p:pic>
        <p:nvPicPr>
          <p:cNvPr id="4403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4423" y="2324100"/>
            <a:ext cx="8432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标题 1"/>
          <p:cNvSpPr txBox="1">
            <a:spLocks noChangeArrowheads="1"/>
          </p:cNvSpPr>
          <p:nvPr/>
        </p:nvSpPr>
        <p:spPr bwMode="auto">
          <a:xfrm>
            <a:off x="533400" y="1707524"/>
            <a:ext cx="8001000" cy="547352"/>
          </a:xfrm>
          <a:prstGeom prst="rect">
            <a:avLst/>
          </a:prstGeom>
          <a:noFill/>
          <a:ln w="9525">
            <a:noFill/>
            <a:miter lim="800000"/>
            <a:headEnd/>
            <a:tailEnd/>
          </a:ln>
        </p:spPr>
        <p:txBody>
          <a:bodyPr anchor="b"/>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p"/>
            </a:pPr>
            <a:r>
              <a:rPr lang="en-US" altLang="zh-CN" sz="3200" dirty="0">
                <a:solidFill>
                  <a:schemeClr val="tx2"/>
                </a:solidFill>
              </a:rPr>
              <a:t>Four scenarios</a:t>
            </a:r>
            <a:endParaRPr lang="zh-CN" altLang="zh-CN" sz="2400" dirty="0">
              <a:solidFill>
                <a:schemeClr val="tx2"/>
              </a:solidFill>
            </a:endParaRPr>
          </a:p>
        </p:txBody>
      </p:sp>
      <p:sp>
        <p:nvSpPr>
          <p:cNvPr id="7" name="标题 1"/>
          <p:cNvSpPr txBox="1">
            <a:spLocks noChangeArrowheads="1"/>
          </p:cNvSpPr>
          <p:nvPr/>
        </p:nvSpPr>
        <p:spPr bwMode="auto">
          <a:xfrm>
            <a:off x="609600" y="4526924"/>
            <a:ext cx="8534400" cy="1035676"/>
          </a:xfrm>
          <a:prstGeom prst="rect">
            <a:avLst/>
          </a:prstGeom>
          <a:noFill/>
          <a:ln w="9525">
            <a:noFill/>
            <a:miter lim="800000"/>
            <a:headEnd/>
            <a:tailEnd/>
          </a:ln>
        </p:spPr>
        <p:txBody>
          <a:bodyPr anchor="b"/>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p"/>
            </a:pPr>
            <a:r>
              <a:rPr lang="en-US" altLang="zh-CN" sz="3200" dirty="0">
                <a:solidFill>
                  <a:schemeClr val="tx2"/>
                </a:solidFill>
              </a:rPr>
              <a:t> </a:t>
            </a:r>
            <a:r>
              <a:rPr lang="en-US" altLang="zh-CN" sz="3200" dirty="0" smtClean="0">
                <a:solidFill>
                  <a:schemeClr val="tx2"/>
                </a:solidFill>
              </a:rPr>
              <a:t>11 real password sets</a:t>
            </a:r>
            <a:r>
              <a:rPr lang="zh-CN" altLang="en-US" sz="3200" dirty="0" smtClean="0">
                <a:solidFill>
                  <a:schemeClr val="tx2"/>
                </a:solidFill>
              </a:rPr>
              <a:t>（</a:t>
            </a:r>
            <a:r>
              <a:rPr lang="en-US" altLang="zh-CN" sz="3200" dirty="0">
                <a:solidFill>
                  <a:schemeClr val="tx2"/>
                </a:solidFill>
              </a:rPr>
              <a:t>97.4 </a:t>
            </a:r>
            <a:r>
              <a:rPr lang="en-US" altLang="zh-CN" sz="3200" dirty="0" smtClean="0">
                <a:solidFill>
                  <a:schemeClr val="tx2"/>
                </a:solidFill>
              </a:rPr>
              <a:t>Million real passwords</a:t>
            </a:r>
            <a:r>
              <a:rPr lang="zh-CN" altLang="en-US" sz="3200" dirty="0" smtClean="0">
                <a:solidFill>
                  <a:schemeClr val="tx2"/>
                </a:solidFill>
              </a:rPr>
              <a:t>）</a:t>
            </a:r>
            <a:endParaRPr lang="zh-CN" altLang="zh-CN" sz="2400" dirty="0">
              <a:solidFill>
                <a:schemeClr val="tx2"/>
              </a:solidFill>
            </a:endParaRPr>
          </a:p>
        </p:txBody>
      </p:sp>
      <p:sp>
        <p:nvSpPr>
          <p:cNvPr id="8" name="标题 1"/>
          <p:cNvSpPr txBox="1">
            <a:spLocks noChangeArrowheads="1"/>
          </p:cNvSpPr>
          <p:nvPr/>
        </p:nvSpPr>
        <p:spPr bwMode="auto">
          <a:xfrm>
            <a:off x="609600" y="5486400"/>
            <a:ext cx="8458200" cy="762000"/>
          </a:xfrm>
          <a:prstGeom prst="rect">
            <a:avLst/>
          </a:prstGeom>
          <a:noFill/>
          <a:ln w="9525">
            <a:noFill/>
            <a:miter lim="800000"/>
            <a:headEnd/>
            <a:tailEnd/>
          </a:ln>
        </p:spPr>
        <p:txBody>
          <a:bodyPr anchor="b"/>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chemeClr val="accent2"/>
              </a:buClr>
              <a:buFont typeface="Wingdings" charset="2"/>
              <a:buChar char="p"/>
            </a:pPr>
            <a:r>
              <a:rPr lang="en-US" altLang="zh-CN" sz="3200" dirty="0">
                <a:solidFill>
                  <a:schemeClr val="tx2"/>
                </a:solidFill>
              </a:rPr>
              <a:t> </a:t>
            </a:r>
            <a:r>
              <a:rPr lang="en-US" altLang="zh-CN" sz="3200" dirty="0" smtClean="0">
                <a:solidFill>
                  <a:schemeClr val="tx2"/>
                </a:solidFill>
              </a:rPr>
              <a:t>36</a:t>
            </a:r>
            <a:r>
              <a:rPr lang="en-US" altLang="zh-CN" sz="3200" dirty="0">
                <a:solidFill>
                  <a:schemeClr val="tx2"/>
                </a:solidFill>
              </a:rPr>
              <a:t> </a:t>
            </a:r>
            <a:r>
              <a:rPr lang="en-US" altLang="zh-CN" sz="3200" dirty="0" smtClean="0"/>
              <a:t>Experiments</a:t>
            </a:r>
            <a:endParaRPr lang="zh-CN" altLang="zh-CN" sz="3200" dirty="0"/>
          </a:p>
        </p:txBody>
      </p:sp>
      <p:sp>
        <p:nvSpPr>
          <p:cNvPr id="3" name="幻灯片编号占位符 2"/>
          <p:cNvSpPr>
            <a:spLocks noGrp="1"/>
          </p:cNvSpPr>
          <p:nvPr>
            <p:ph type="sldNum" sz="quarter" idx="10"/>
          </p:nvPr>
        </p:nvSpPr>
        <p:spPr/>
        <p:txBody>
          <a:bodyPr/>
          <a:lstStyle/>
          <a:p>
            <a:fld id="{C940B464-C97F-AE43-864A-5FCCCBA9DB5F}" type="slidenum">
              <a:rPr lang="zh-CN" altLang="en-US" smtClean="0"/>
              <a:pPr/>
              <a:t>37</a:t>
            </a:fld>
            <a:endParaRPr lang="en-US" altLang="zh-C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9600" y="304800"/>
            <a:ext cx="8001000" cy="990600"/>
          </a:xfrm>
        </p:spPr>
        <p:txBody>
          <a:bodyPr/>
          <a:lstStyle/>
          <a:p>
            <a:pPr eaLnBrk="1" hangingPunct="1"/>
            <a:r>
              <a:rPr lang="en-US" altLang="zh-CN" sz="3600"/>
              <a:t> </a:t>
            </a:r>
          </a:p>
        </p:txBody>
      </p:sp>
      <p:sp>
        <p:nvSpPr>
          <p:cNvPr id="4" name="标题 1"/>
          <p:cNvSpPr txBox="1">
            <a:spLocks noChangeArrowheads="1"/>
          </p:cNvSpPr>
          <p:nvPr/>
        </p:nvSpPr>
        <p:spPr bwMode="auto">
          <a:xfrm>
            <a:off x="533400" y="457200"/>
            <a:ext cx="8001000" cy="990600"/>
          </a:xfrm>
          <a:prstGeom prst="rect">
            <a:avLst/>
          </a:prstGeom>
          <a:noFill/>
          <a:ln w="9525">
            <a:noFill/>
            <a:miter lim="800000"/>
            <a:headEnd/>
            <a:tailEnd/>
          </a:ln>
        </p:spPr>
        <p:txBody>
          <a:bodyPr anchor="b"/>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r>
              <a:rPr lang="en-US" altLang="zh-CN" sz="3800" dirty="0"/>
              <a:t>Experiments</a:t>
            </a:r>
            <a:endParaRPr lang="zh-CN" altLang="zh-CN" sz="3800" dirty="0"/>
          </a:p>
        </p:txBody>
      </p:sp>
      <p:sp>
        <p:nvSpPr>
          <p:cNvPr id="6" name="标题 1"/>
          <p:cNvSpPr txBox="1">
            <a:spLocks noChangeArrowheads="1"/>
          </p:cNvSpPr>
          <p:nvPr/>
        </p:nvSpPr>
        <p:spPr bwMode="auto">
          <a:xfrm>
            <a:off x="533400" y="1752600"/>
            <a:ext cx="8001000" cy="762000"/>
          </a:xfrm>
          <a:prstGeom prst="rect">
            <a:avLst/>
          </a:prstGeom>
          <a:noFill/>
          <a:ln w="9525">
            <a:noFill/>
            <a:miter lim="800000"/>
            <a:headEnd/>
            <a:tailEnd/>
          </a:ln>
        </p:spPr>
        <p:txBody>
          <a:bodyPr anchor="b"/>
          <a:lstStyle/>
          <a:p>
            <a:pPr>
              <a:buClr>
                <a:schemeClr val="accent2"/>
              </a:buClr>
              <a:buFont typeface="Wingdings" pitchFamily="2" charset="2"/>
              <a:buChar char="p"/>
              <a:defRPr/>
            </a:pPr>
            <a:r>
              <a:rPr lang="en-US" altLang="zh-CN" sz="3200" kern="0" dirty="0" err="1">
                <a:solidFill>
                  <a:schemeClr val="tx2"/>
                </a:solidFill>
                <a:latin typeface="+mj-lt"/>
                <a:ea typeface="+mj-ea"/>
                <a:cs typeface="+mj-cs"/>
              </a:rPr>
              <a:t>fuzzyPSM</a:t>
            </a:r>
            <a:r>
              <a:rPr lang="en-US" altLang="zh-CN" sz="3200" kern="0" dirty="0">
                <a:solidFill>
                  <a:schemeClr val="tx2"/>
                </a:solidFill>
                <a:latin typeface="+mj-lt"/>
                <a:ea typeface="+mj-ea"/>
                <a:cs typeface="+mj-cs"/>
              </a:rPr>
              <a:t> outperforms existing </a:t>
            </a:r>
            <a:r>
              <a:rPr lang="en-US" altLang="zh-CN" sz="3200" kern="0" dirty="0" smtClean="0">
                <a:solidFill>
                  <a:schemeClr val="tx2"/>
                </a:solidFill>
                <a:latin typeface="+mj-lt"/>
                <a:ea typeface="+mj-ea"/>
                <a:cs typeface="+mj-cs"/>
              </a:rPr>
              <a:t>ones</a:t>
            </a:r>
            <a:endParaRPr lang="zh-CN" altLang="zh-CN" sz="2400" kern="0" dirty="0">
              <a:solidFill>
                <a:schemeClr val="tx2"/>
              </a:solidFill>
              <a:latin typeface="+mj-lt"/>
              <a:ea typeface="+mj-ea"/>
              <a:cs typeface="+mj-cs"/>
            </a:endParaRPr>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7962" y="403806"/>
            <a:ext cx="880427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0"/>
          </p:nvPr>
        </p:nvSpPr>
        <p:spPr/>
        <p:txBody>
          <a:bodyPr/>
          <a:lstStyle/>
          <a:p>
            <a:fld id="{C940B464-C97F-AE43-864A-5FCCCBA9DB5F}" type="slidenum">
              <a:rPr lang="zh-CN" altLang="en-US" smtClean="0"/>
              <a:pPr/>
              <a:t>38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907" y="297556"/>
            <a:ext cx="89408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幻灯片编号占位符 3"/>
          <p:cNvSpPr>
            <a:spLocks noGrp="1"/>
          </p:cNvSpPr>
          <p:nvPr>
            <p:ph type="sldNum" sz="quarter" idx="10"/>
          </p:nvPr>
        </p:nvSpPr>
        <p:spPr/>
        <p:txBody>
          <a:bodyPr/>
          <a:lstStyle/>
          <a:p>
            <a:fld id="{C940B464-C97F-AE43-864A-5FCCCBA9DB5F}" type="slidenum">
              <a:rPr lang="zh-CN" altLang="en-US" smtClean="0"/>
              <a:pPr/>
              <a:t>39</a:t>
            </a:fld>
            <a:endParaRPr lang="en-US" altLang="zh-CN"/>
          </a:p>
        </p:txBody>
      </p:sp>
    </p:spTree>
    <p:extLst>
      <p:ext uri="{BB962C8B-B14F-4D97-AF65-F5344CB8AC3E}">
        <p14:creationId xmlns:p14="http://schemas.microsoft.com/office/powerpoint/2010/main" xmlns="" val="6903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7171" name="Rectangle 2"/>
          <p:cNvSpPr>
            <a:spLocks noGrp="1" noChangeArrowheads="1"/>
          </p:cNvSpPr>
          <p:nvPr>
            <p:ph type="title" idx="4294967295"/>
          </p:nvPr>
        </p:nvSpPr>
        <p:spPr>
          <a:xfrm>
            <a:off x="457200" y="304800"/>
            <a:ext cx="8001000" cy="990600"/>
          </a:xfrm>
        </p:spPr>
        <p:txBody>
          <a:bodyPr/>
          <a:lstStyle/>
          <a:p>
            <a:pPr eaLnBrk="1" hangingPunct="1"/>
            <a:r>
              <a:rPr lang="en-US" altLang="zh-CN" sz="3600"/>
              <a:t>Password authentication</a:t>
            </a:r>
          </a:p>
        </p:txBody>
      </p:sp>
      <p:sp>
        <p:nvSpPr>
          <p:cNvPr id="7172" name="矩形 14"/>
          <p:cNvSpPr>
            <a:spLocks noChangeArrowheads="1"/>
          </p:cNvSpPr>
          <p:nvPr/>
        </p:nvSpPr>
        <p:spPr bwMode="auto">
          <a:xfrm>
            <a:off x="381000" y="1600200"/>
            <a:ext cx="7797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buFont typeface="Wingdings" charset="2"/>
              <a:buChar char="p"/>
            </a:pPr>
            <a:r>
              <a:rPr lang="en-US" altLang="zh-CN" sz="2800"/>
              <a:t>  Password authentication is everywhere</a:t>
            </a:r>
          </a:p>
        </p:txBody>
      </p:sp>
      <p:pic>
        <p:nvPicPr>
          <p:cNvPr id="7173" name="Picture 1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2209800"/>
            <a:ext cx="461645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16263" y="2971800"/>
            <a:ext cx="6027737"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0"/>
          </p:nvPr>
        </p:nvSpPr>
        <p:spPr/>
        <p:txBody>
          <a:bodyPr/>
          <a:lstStyle/>
          <a:p>
            <a:fld id="{453B06C2-024E-7641-98FF-91EC5AFEC9DB}" type="slidenum">
              <a:rPr lang="zh-CN" altLang="en-US" smtClean="0"/>
              <a:pPr/>
              <a:t>4</a:t>
            </a:fld>
            <a:endParaRPr lang="en-US" altLang="zh-CN"/>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noChangeArrowheads="1"/>
          </p:cNvSpPr>
          <p:nvPr>
            <p:ph type="title" idx="4294967295"/>
          </p:nvPr>
        </p:nvSpPr>
        <p:spPr/>
        <p:txBody>
          <a:bodyPr/>
          <a:lstStyle/>
          <a:p>
            <a:pPr eaLnBrk="1" hangingPunct="1"/>
            <a:r>
              <a:rPr lang="en-US" altLang="zh-CN" dirty="0" smtClean="0">
                <a:solidFill>
                  <a:schemeClr val="tx1"/>
                </a:solidFill>
              </a:rPr>
              <a:t>Conclusion: </a:t>
            </a:r>
            <a:endParaRPr lang="zh-CN" altLang="zh-CN" dirty="0">
              <a:solidFill>
                <a:srgbClr val="0000CC"/>
              </a:solidFill>
            </a:endParaRPr>
          </a:p>
        </p:txBody>
      </p:sp>
      <p:sp>
        <p:nvSpPr>
          <p:cNvPr id="4" name="内容占位符 2"/>
          <p:cNvSpPr txBox="1">
            <a:spLocks noChangeArrowheads="1"/>
          </p:cNvSpPr>
          <p:nvPr/>
        </p:nvSpPr>
        <p:spPr bwMode="auto">
          <a:xfrm>
            <a:off x="231775" y="1524000"/>
            <a:ext cx="8686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ea typeface="+mn-ea"/>
              </a:defRPr>
            </a:lvl9pPr>
          </a:lstStyle>
          <a:p>
            <a:pPr eaLnBrk="1" hangingPunct="1"/>
            <a:r>
              <a:rPr lang="en-US" altLang="zh-CN" sz="2800" dirty="0" smtClean="0">
                <a:solidFill>
                  <a:srgbClr val="0000CC"/>
                </a:solidFill>
              </a:rPr>
              <a:t>PCFG</a:t>
            </a:r>
            <a:r>
              <a:rPr lang="en-US" altLang="zh-CN" sz="2800" kern="0" dirty="0" smtClean="0"/>
              <a:t> is the best PSM from academia? </a:t>
            </a:r>
          </a:p>
          <a:p>
            <a:pPr eaLnBrk="1" hangingPunct="1"/>
            <a:r>
              <a:rPr lang="en-US" altLang="zh-CN" sz="2800" kern="0" dirty="0" smtClean="0"/>
              <a:t>PSMs from academia are more accurate than PSMs from</a:t>
            </a:r>
            <a:r>
              <a:rPr lang="en-US" altLang="zh-CN" sz="2800" kern="0" dirty="0"/>
              <a:t> </a:t>
            </a:r>
            <a:r>
              <a:rPr lang="en-US" altLang="zh-CN" sz="2800" kern="0" dirty="0" smtClean="0"/>
              <a:t>industry.</a:t>
            </a:r>
          </a:p>
          <a:p>
            <a:pPr eaLnBrk="1" hangingPunct="1"/>
            <a:r>
              <a:rPr lang="en-US" altLang="zh-CN" sz="2800" kern="0" dirty="0"/>
              <a:t>T</a:t>
            </a:r>
            <a:r>
              <a:rPr lang="en-US" altLang="zh-CN" sz="2800" kern="0" dirty="0" smtClean="0"/>
              <a:t>hose PSMs accurate for Chinese users with proper training set.</a:t>
            </a:r>
          </a:p>
          <a:p>
            <a:pPr eaLnBrk="1" hangingPunct="1"/>
            <a:r>
              <a:rPr lang="en-US" altLang="zh-CN" sz="2800" kern="0" dirty="0" smtClean="0"/>
              <a:t>Considering users’ behavior, we propose a </a:t>
            </a:r>
            <a:r>
              <a:rPr lang="en-US" altLang="zh-CN" sz="2800" dirty="0">
                <a:solidFill>
                  <a:srgbClr val="0000CC"/>
                </a:solidFill>
              </a:rPr>
              <a:t>n</a:t>
            </a:r>
            <a:r>
              <a:rPr lang="en-US" altLang="zh-CN" sz="2800" dirty="0" smtClean="0">
                <a:solidFill>
                  <a:srgbClr val="0000CC"/>
                </a:solidFill>
              </a:rPr>
              <a:t>ew meter—</a:t>
            </a:r>
            <a:r>
              <a:rPr lang="en-US" altLang="zh-CN" sz="2800" dirty="0" err="1" smtClean="0">
                <a:solidFill>
                  <a:srgbClr val="0000CC"/>
                </a:solidFill>
              </a:rPr>
              <a:t>fuzzyPSM</a:t>
            </a:r>
            <a:r>
              <a:rPr lang="en-US" altLang="zh-CN" sz="2800" dirty="0" smtClean="0">
                <a:solidFill>
                  <a:srgbClr val="0000CC"/>
                </a:solidFill>
              </a:rPr>
              <a:t>.</a:t>
            </a:r>
            <a:endParaRPr lang="en-US" altLang="zh-CN" sz="2800" kern="0" dirty="0">
              <a:solidFill>
                <a:srgbClr val="0000CC"/>
              </a:solidFill>
            </a:endParaRPr>
          </a:p>
          <a:p>
            <a:pPr eaLnBrk="1" hangingPunct="1">
              <a:buFont typeface="Wingdings" charset="2"/>
              <a:buNone/>
            </a:pPr>
            <a:endParaRPr lang="en-US" altLang="zh-CN" sz="2800" kern="0" dirty="0" smtClean="0"/>
          </a:p>
          <a:p>
            <a:pPr eaLnBrk="1" hangingPunct="1"/>
            <a:endParaRPr lang="en-US" altLang="zh-CN" sz="2800" kern="0" dirty="0" smtClean="0">
              <a:solidFill>
                <a:srgbClr val="7F7F7F"/>
              </a:solidFill>
            </a:endParaRPr>
          </a:p>
          <a:p>
            <a:pPr eaLnBrk="1" hangingPunct="1"/>
            <a:endParaRPr lang="en-US" altLang="zh-CN" kern="0" dirty="0" smtClean="0">
              <a:solidFill>
                <a:srgbClr val="7F7F7F"/>
              </a:solidFill>
            </a:endParaRPr>
          </a:p>
          <a:p>
            <a:pPr eaLnBrk="1" hangingPunct="1"/>
            <a:endParaRPr lang="zh-CN" altLang="en-US" kern="0" dirty="0" smtClean="0"/>
          </a:p>
          <a:p>
            <a:pPr eaLnBrk="1" hangingPunct="1"/>
            <a:endParaRPr lang="zh-CN" altLang="en-US" kern="0" dirty="0"/>
          </a:p>
        </p:txBody>
      </p:sp>
    </p:spTree>
    <p:extLst>
      <p:ext uri="{BB962C8B-B14F-4D97-AF65-F5344CB8AC3E}">
        <p14:creationId xmlns:p14="http://schemas.microsoft.com/office/powerpoint/2010/main" xmlns="" val="1911165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bwMode="gray">
          <a:xfrm>
            <a:off x="304800" y="1828800"/>
            <a:ext cx="8315325" cy="3778250"/>
          </a:xfrm>
          <a:noFill/>
        </p:spPr>
        <p:txBody>
          <a:bodyPr/>
          <a:lstStyle/>
          <a:p>
            <a:endParaRPr lang="zh-CN" altLang="en-US"/>
          </a:p>
          <a:p>
            <a:endParaRPr lang="en-US" altLang="zh-CN"/>
          </a:p>
          <a:p>
            <a:pPr>
              <a:buFont typeface="Wingdings" charset="2"/>
              <a:buNone/>
            </a:pPr>
            <a:r>
              <a:rPr lang="en-US" altLang="zh-CN"/>
              <a:t>            THANK YOU &amp; QUESTIONS</a:t>
            </a:r>
          </a:p>
        </p:txBody>
      </p:sp>
      <p:pic>
        <p:nvPicPr>
          <p:cNvPr id="48131" name="Rectangle 8"/>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381000"/>
            <a:ext cx="61595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幻灯片编号占位符 2"/>
          <p:cNvSpPr>
            <a:spLocks noGrp="1"/>
          </p:cNvSpPr>
          <p:nvPr>
            <p:ph type="sldNum" sz="quarter" idx="10"/>
          </p:nvPr>
        </p:nvSpPr>
        <p:spPr/>
        <p:txBody>
          <a:bodyPr/>
          <a:lstStyle/>
          <a:p>
            <a:fld id="{453B06C2-024E-7641-98FF-91EC5AFEC9DB}" type="slidenum">
              <a:rPr lang="zh-CN" altLang="en-US" smtClean="0"/>
              <a:pPr/>
              <a:t>41</a:t>
            </a:fld>
            <a:endParaRPr lang="en-US" altLang="zh-CN"/>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8195" name="Rectangle 2"/>
          <p:cNvSpPr>
            <a:spLocks noGrp="1" noChangeArrowheads="1"/>
          </p:cNvSpPr>
          <p:nvPr>
            <p:ph type="title" idx="4294967295"/>
          </p:nvPr>
        </p:nvSpPr>
        <p:spPr>
          <a:xfrm>
            <a:off x="457200" y="304800"/>
            <a:ext cx="8001000" cy="990600"/>
          </a:xfrm>
        </p:spPr>
        <p:txBody>
          <a:bodyPr/>
          <a:lstStyle/>
          <a:p>
            <a:pPr eaLnBrk="1" hangingPunct="1"/>
            <a:r>
              <a:rPr lang="en-US" altLang="zh-CN" sz="3600"/>
              <a:t>Password registration</a:t>
            </a: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2286000"/>
            <a:ext cx="9144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矩形 11"/>
          <p:cNvSpPr/>
          <p:nvPr/>
        </p:nvSpPr>
        <p:spPr>
          <a:xfrm>
            <a:off x="5105400" y="2438400"/>
            <a:ext cx="43434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98" name="矩形 13"/>
          <p:cNvSpPr>
            <a:spLocks noChangeArrowheads="1"/>
          </p:cNvSpPr>
          <p:nvPr/>
        </p:nvSpPr>
        <p:spPr bwMode="auto">
          <a:xfrm>
            <a:off x="381000" y="5715000"/>
            <a:ext cx="634282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buFont typeface="Wingdings" charset="2"/>
              <a:buChar char="p"/>
            </a:pPr>
            <a:r>
              <a:rPr lang="en-US" altLang="zh-CN" sz="2800" dirty="0"/>
              <a:t>  PSM: Password strength </a:t>
            </a:r>
            <a:r>
              <a:rPr lang="en-US" altLang="zh-CN" sz="2800" dirty="0" smtClean="0"/>
              <a:t>meter</a:t>
            </a:r>
            <a:endParaRPr lang="en-US" altLang="zh-CN" sz="2400" dirty="0"/>
          </a:p>
        </p:txBody>
      </p:sp>
      <p:sp>
        <p:nvSpPr>
          <p:cNvPr id="8199" name="矩形 14"/>
          <p:cNvSpPr>
            <a:spLocks noChangeArrowheads="1"/>
          </p:cNvSpPr>
          <p:nvPr/>
        </p:nvSpPr>
        <p:spPr bwMode="auto">
          <a:xfrm>
            <a:off x="381000" y="1600200"/>
            <a:ext cx="72834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buFont typeface="Wingdings" charset="2"/>
              <a:buChar char="p"/>
            </a:pPr>
            <a:r>
              <a:rPr lang="en-US" altLang="zh-CN" sz="2800"/>
              <a:t>  Password registration is everywhere</a:t>
            </a:r>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5</a:t>
            </a:fld>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cxnSp>
        <p:nvCxnSpPr>
          <p:cNvPr id="9" name="直接连接符 8"/>
          <p:cNvCxnSpPr/>
          <p:nvPr/>
        </p:nvCxnSpPr>
        <p:spPr>
          <a:xfrm rot="10800000">
            <a:off x="1371600" y="3581400"/>
            <a:ext cx="9144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220" name="Rectangle 2"/>
          <p:cNvSpPr>
            <a:spLocks noGrp="1" noChangeArrowheads="1"/>
          </p:cNvSpPr>
          <p:nvPr>
            <p:ph type="title" idx="4294967295"/>
          </p:nvPr>
        </p:nvSpPr>
        <p:spPr>
          <a:xfrm>
            <a:off x="457200" y="304800"/>
            <a:ext cx="8001000" cy="990600"/>
          </a:xfrm>
        </p:spPr>
        <p:txBody>
          <a:bodyPr/>
          <a:lstStyle/>
          <a:p>
            <a:pPr eaLnBrk="1" hangingPunct="1"/>
            <a:r>
              <a:rPr lang="en-US" altLang="zh-CN" sz="3600"/>
              <a:t>PSMs from the wild</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2362200"/>
            <a:ext cx="8991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2" name="矩形 9"/>
          <p:cNvSpPr>
            <a:spLocks noChangeArrowheads="1"/>
          </p:cNvSpPr>
          <p:nvPr/>
        </p:nvSpPr>
        <p:spPr bwMode="auto">
          <a:xfrm>
            <a:off x="304800" y="1600200"/>
            <a:ext cx="2917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buFont typeface="Wingdings" charset="2"/>
              <a:buChar char="p"/>
            </a:pPr>
            <a:r>
              <a:rPr lang="en-US" altLang="zh-CN" sz="2800"/>
              <a:t>Google’s PSM</a:t>
            </a:r>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6</a:t>
            </a:fld>
            <a:endParaRPr lang="en-US" altLang="zh-CN"/>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cxnSp>
        <p:nvCxnSpPr>
          <p:cNvPr id="9" name="直接连接符 8"/>
          <p:cNvCxnSpPr/>
          <p:nvPr/>
        </p:nvCxnSpPr>
        <p:spPr>
          <a:xfrm rot="10800000">
            <a:off x="1371600" y="3581400"/>
            <a:ext cx="914400" cy="158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0244" name="Rectangle 2"/>
          <p:cNvSpPr>
            <a:spLocks noGrp="1" noChangeArrowheads="1"/>
          </p:cNvSpPr>
          <p:nvPr>
            <p:ph type="title" idx="4294967295"/>
          </p:nvPr>
        </p:nvSpPr>
        <p:spPr>
          <a:xfrm>
            <a:off x="609600" y="304800"/>
            <a:ext cx="8001000" cy="990600"/>
          </a:xfrm>
        </p:spPr>
        <p:txBody>
          <a:bodyPr/>
          <a:lstStyle/>
          <a:p>
            <a:pPr eaLnBrk="1" hangingPunct="1"/>
            <a:r>
              <a:rPr lang="en-US" altLang="zh-CN" sz="3600"/>
              <a:t>PSMs from the wild(2)</a:t>
            </a:r>
          </a:p>
        </p:txBody>
      </p:sp>
      <p:pic>
        <p:nvPicPr>
          <p:cNvPr id="1024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209800"/>
            <a:ext cx="9134475" cy="401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矩形 9"/>
          <p:cNvSpPr>
            <a:spLocks noChangeArrowheads="1"/>
          </p:cNvSpPr>
          <p:nvPr/>
        </p:nvSpPr>
        <p:spPr bwMode="auto">
          <a:xfrm>
            <a:off x="304800" y="1600200"/>
            <a:ext cx="235897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buFont typeface="Wingdings" charset="2"/>
              <a:buChar char="p"/>
            </a:pPr>
            <a:r>
              <a:rPr lang="en-US" altLang="zh-CN" sz="2800" dirty="0"/>
              <a:t> </a:t>
            </a:r>
            <a:r>
              <a:rPr lang="en-US" altLang="zh-CN" sz="2800" dirty="0" smtClean="0"/>
              <a:t>QQ’s </a:t>
            </a:r>
            <a:r>
              <a:rPr lang="en-US" altLang="zh-CN" sz="2800" dirty="0"/>
              <a:t>PSM</a:t>
            </a:r>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7</a:t>
            </a:fld>
            <a:endParaRPr lang="en-US" altLang="zh-CN"/>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11267" name="Rectangle 2"/>
          <p:cNvSpPr>
            <a:spLocks noGrp="1" noChangeArrowheads="1"/>
          </p:cNvSpPr>
          <p:nvPr>
            <p:ph type="title" idx="4294967295"/>
          </p:nvPr>
        </p:nvSpPr>
        <p:spPr>
          <a:xfrm>
            <a:off x="609600" y="304800"/>
            <a:ext cx="8001000" cy="990600"/>
          </a:xfrm>
        </p:spPr>
        <p:txBody>
          <a:bodyPr/>
          <a:lstStyle/>
          <a:p>
            <a:pPr eaLnBrk="1" hangingPunct="1"/>
            <a:r>
              <a:rPr lang="en-US" altLang="zh-CN" sz="3600"/>
              <a:t>Some results about existing PSMs </a:t>
            </a:r>
          </a:p>
        </p:txBody>
      </p:sp>
      <p:sp>
        <p:nvSpPr>
          <p:cNvPr id="11" name="矩形 10"/>
          <p:cNvSpPr>
            <a:spLocks noChangeArrowheads="1"/>
          </p:cNvSpPr>
          <p:nvPr/>
        </p:nvSpPr>
        <p:spPr bwMode="auto">
          <a:xfrm>
            <a:off x="352425" y="1828800"/>
            <a:ext cx="8991600" cy="437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buFont typeface="Wingdings" charset="2"/>
              <a:buChar char="p"/>
            </a:pPr>
            <a:r>
              <a:rPr lang="en-US" altLang="zh-CN" sz="2800" dirty="0"/>
              <a:t>  Bad news</a:t>
            </a:r>
          </a:p>
          <a:p>
            <a:pPr lvl="1" eaLnBrk="1" hangingPunct="1">
              <a:buClr>
                <a:srgbClr val="C00000"/>
              </a:buClr>
              <a:buFont typeface="Wingdings" charset="2"/>
              <a:buChar char="n"/>
            </a:pPr>
            <a:r>
              <a:rPr lang="en-US" altLang="zh-CN" sz="2400" dirty="0"/>
              <a:t>  Existing PSMs are inaccurate, illogical, inconsistent</a:t>
            </a:r>
          </a:p>
          <a:p>
            <a:pPr eaLnBrk="1" hangingPunct="1">
              <a:buClr>
                <a:srgbClr val="C00000"/>
              </a:buClr>
            </a:pPr>
            <a:r>
              <a:rPr lang="en-US" altLang="zh-CN" sz="2400" dirty="0"/>
              <a:t>        (ESORIC’15, NDSS’14)</a:t>
            </a:r>
          </a:p>
          <a:p>
            <a:pPr eaLnBrk="1" hangingPunct="1">
              <a:buClr>
                <a:srgbClr val="C00000"/>
              </a:buClr>
            </a:pPr>
            <a:endParaRPr lang="en-US" altLang="zh-CN" sz="2400" dirty="0"/>
          </a:p>
          <a:p>
            <a:pPr lvl="1" eaLnBrk="1" hangingPunct="1">
              <a:spcBef>
                <a:spcPts val="600"/>
              </a:spcBef>
              <a:buClr>
                <a:srgbClr val="C00000"/>
              </a:buClr>
              <a:buFont typeface="Wingdings" charset="2"/>
              <a:buChar char="n"/>
            </a:pPr>
            <a:r>
              <a:rPr lang="en-US" altLang="zh-CN" sz="2400" dirty="0"/>
              <a:t>  </a:t>
            </a:r>
            <a:r>
              <a:rPr lang="en-US" altLang="zh-CN" sz="2400" dirty="0" smtClean="0"/>
              <a:t>Lead to: </a:t>
            </a:r>
            <a:r>
              <a:rPr lang="en-US" altLang="zh-CN" sz="2400" dirty="0"/>
              <a:t>user confusion, fatigue, distrust</a:t>
            </a:r>
          </a:p>
          <a:p>
            <a:pPr lvl="1" eaLnBrk="1" hangingPunct="1">
              <a:spcBef>
                <a:spcPts val="600"/>
              </a:spcBef>
              <a:buClr>
                <a:srgbClr val="C00000"/>
              </a:buClr>
            </a:pPr>
            <a:r>
              <a:rPr lang="en-US" altLang="zh-CN" sz="2400" dirty="0"/>
              <a:t>    (SOUPS’15, HAS’13)</a:t>
            </a:r>
          </a:p>
          <a:p>
            <a:pPr eaLnBrk="1" hangingPunct="1">
              <a:buClr>
                <a:srgbClr val="C00000"/>
              </a:buClr>
            </a:pPr>
            <a:endParaRPr lang="en-US" altLang="zh-CN" sz="2400" dirty="0"/>
          </a:p>
          <a:p>
            <a:pPr eaLnBrk="1" hangingPunct="1">
              <a:buClr>
                <a:srgbClr val="C00000"/>
              </a:buClr>
            </a:pPr>
            <a:endParaRPr lang="en-US" altLang="zh-CN" sz="2400" dirty="0"/>
          </a:p>
          <a:p>
            <a:pPr eaLnBrk="1" hangingPunct="1">
              <a:buClr>
                <a:srgbClr val="C00000"/>
              </a:buClr>
            </a:pPr>
            <a:endParaRPr lang="en-US" altLang="zh-CN" sz="2400" dirty="0"/>
          </a:p>
          <a:p>
            <a:pPr eaLnBrk="1" hangingPunct="1">
              <a:buClr>
                <a:srgbClr val="C00000"/>
              </a:buClr>
            </a:pPr>
            <a:endParaRPr lang="en-US" altLang="zh-CN" sz="2400" dirty="0"/>
          </a:p>
          <a:p>
            <a:pPr eaLnBrk="1" hangingPunct="1">
              <a:buClr>
                <a:srgbClr val="C00000"/>
              </a:buClr>
            </a:pPr>
            <a:endParaRPr lang="en-US" altLang="zh-CN" sz="2400" dirty="0"/>
          </a:p>
        </p:txBody>
      </p:sp>
      <p:sp>
        <p:nvSpPr>
          <p:cNvPr id="5" name="矩形 4"/>
          <p:cNvSpPr>
            <a:spLocks noChangeArrowheads="1"/>
          </p:cNvSpPr>
          <p:nvPr/>
        </p:nvSpPr>
        <p:spPr bwMode="auto">
          <a:xfrm>
            <a:off x="381000" y="4343400"/>
            <a:ext cx="907732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buFont typeface="Wingdings" charset="2"/>
              <a:buChar char="p"/>
            </a:pPr>
            <a:r>
              <a:rPr lang="en-US" altLang="zh-CN" sz="2800" dirty="0"/>
              <a:t>  Good news</a:t>
            </a:r>
          </a:p>
          <a:p>
            <a:pPr eaLnBrk="1" hangingPunct="1">
              <a:buClr>
                <a:srgbClr val="C00000"/>
              </a:buClr>
            </a:pPr>
            <a:r>
              <a:rPr lang="en-US" altLang="zh-CN" sz="2800" dirty="0"/>
              <a:t>        </a:t>
            </a:r>
            <a:r>
              <a:rPr lang="en-US" altLang="zh-CN" sz="2400" dirty="0"/>
              <a:t>Well-designed PSMs </a:t>
            </a:r>
            <a:r>
              <a:rPr lang="en-US" altLang="zh-CN" sz="2400" dirty="0">
                <a:solidFill>
                  <a:srgbClr val="0000CC"/>
                </a:solidFill>
              </a:rPr>
              <a:t>do help improve user </a:t>
            </a:r>
          </a:p>
          <a:p>
            <a:pPr eaLnBrk="1" hangingPunct="1">
              <a:buClr>
                <a:srgbClr val="C00000"/>
              </a:buClr>
            </a:pPr>
            <a:r>
              <a:rPr lang="en-US" altLang="zh-CN" sz="2400" dirty="0">
                <a:solidFill>
                  <a:srgbClr val="0000CC"/>
                </a:solidFill>
              </a:rPr>
              <a:t>     password practice</a:t>
            </a:r>
            <a:r>
              <a:rPr lang="en-US" altLang="zh-CN" sz="2400" dirty="0"/>
              <a:t>.(SOUPS’15, CHI’13, IEEE S&amp;P’12)</a:t>
            </a:r>
          </a:p>
        </p:txBody>
      </p:sp>
      <p:sp>
        <p:nvSpPr>
          <p:cNvPr id="6" name="AutoShape 4">
            <a:hlinkClick r:id="rId3" action="ppaction://hlinksldjump"/>
          </p:cNvPr>
          <p:cNvSpPr>
            <a:spLocks noChangeArrowheads="1"/>
          </p:cNvSpPr>
          <p:nvPr/>
        </p:nvSpPr>
        <p:spPr bwMode="auto">
          <a:xfrm rot="10800000">
            <a:off x="3886200" y="3048000"/>
            <a:ext cx="457200" cy="544513"/>
          </a:xfrm>
          <a:prstGeom prst="upArrow">
            <a:avLst>
              <a:gd name="adj1" fmla="val 50000"/>
              <a:gd name="adj2" fmla="val 77634"/>
            </a:avLst>
          </a:prstGeom>
          <a:solidFill>
            <a:srgbClr val="FF0000">
              <a:alpha val="6588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8</a:t>
            </a:fld>
            <a:endParaRPr lang="en-US" altLang="zh-CN"/>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4733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endParaRPr lang="zh-CN" altLang="en-US"/>
          </a:p>
        </p:txBody>
      </p:sp>
      <p:sp>
        <p:nvSpPr>
          <p:cNvPr id="12291" name="Rectangle 2"/>
          <p:cNvSpPr>
            <a:spLocks noGrp="1" noChangeArrowheads="1"/>
          </p:cNvSpPr>
          <p:nvPr>
            <p:ph type="title" idx="4294967295"/>
          </p:nvPr>
        </p:nvSpPr>
        <p:spPr>
          <a:xfrm>
            <a:off x="609600" y="304800"/>
            <a:ext cx="8001000" cy="990600"/>
          </a:xfrm>
        </p:spPr>
        <p:txBody>
          <a:bodyPr/>
          <a:lstStyle/>
          <a:p>
            <a:pPr eaLnBrk="1" hangingPunct="1"/>
            <a:r>
              <a:rPr lang="en-US" altLang="zh-CN" sz="3600"/>
              <a:t>A Real-world problem  </a:t>
            </a:r>
          </a:p>
        </p:txBody>
      </p:sp>
      <p:sp>
        <p:nvSpPr>
          <p:cNvPr id="12292" name="矩形 10"/>
          <p:cNvSpPr>
            <a:spLocks noChangeArrowheads="1"/>
          </p:cNvSpPr>
          <p:nvPr/>
        </p:nvSpPr>
        <p:spPr bwMode="auto">
          <a:xfrm>
            <a:off x="1447800" y="2743200"/>
            <a:ext cx="6929438"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宋体" charset="0"/>
              </a:defRPr>
            </a:lvl1pPr>
            <a:lvl2pPr marL="742950" indent="-285750" eaLnBrk="0" hangingPunct="0">
              <a:defRPr>
                <a:solidFill>
                  <a:schemeClr val="tx1"/>
                </a:solidFill>
                <a:latin typeface="Verdana" charset="0"/>
                <a:ea typeface="宋体" charset="0"/>
              </a:defRPr>
            </a:lvl2pPr>
            <a:lvl3pPr marL="1143000" indent="-228600" eaLnBrk="0" hangingPunct="0">
              <a:defRPr>
                <a:solidFill>
                  <a:schemeClr val="tx1"/>
                </a:solidFill>
                <a:latin typeface="Verdana" charset="0"/>
                <a:ea typeface="宋体" charset="0"/>
              </a:defRPr>
            </a:lvl3pPr>
            <a:lvl4pPr marL="1600200" indent="-228600" eaLnBrk="0" hangingPunct="0">
              <a:defRPr>
                <a:solidFill>
                  <a:schemeClr val="tx1"/>
                </a:solidFill>
                <a:latin typeface="Verdana" charset="0"/>
                <a:ea typeface="宋体" charset="0"/>
              </a:defRPr>
            </a:lvl4pPr>
            <a:lvl5pPr marL="2057400" indent="-228600" eaLnBrk="0" hangingPunct="0">
              <a:defRPr>
                <a:solidFill>
                  <a:schemeClr val="tx1"/>
                </a:solidFill>
                <a:latin typeface="Verdana" charset="0"/>
                <a:ea typeface="宋体" charset="0"/>
              </a:defRPr>
            </a:lvl5pPr>
            <a:lvl6pPr marL="2514600" indent="-228600" eaLnBrk="0" fontAlgn="base" hangingPunct="0">
              <a:spcBef>
                <a:spcPct val="0"/>
              </a:spcBef>
              <a:spcAft>
                <a:spcPct val="0"/>
              </a:spcAft>
              <a:defRPr>
                <a:solidFill>
                  <a:schemeClr val="tx1"/>
                </a:solidFill>
                <a:latin typeface="Verdana" charset="0"/>
                <a:ea typeface="宋体" charset="0"/>
              </a:defRPr>
            </a:lvl6pPr>
            <a:lvl7pPr marL="2971800" indent="-228600" eaLnBrk="0" fontAlgn="base" hangingPunct="0">
              <a:spcBef>
                <a:spcPct val="0"/>
              </a:spcBef>
              <a:spcAft>
                <a:spcPct val="0"/>
              </a:spcAft>
              <a:defRPr>
                <a:solidFill>
                  <a:schemeClr val="tx1"/>
                </a:solidFill>
                <a:latin typeface="Verdana" charset="0"/>
                <a:ea typeface="宋体" charset="0"/>
              </a:defRPr>
            </a:lvl7pPr>
            <a:lvl8pPr marL="3429000" indent="-228600" eaLnBrk="0" fontAlgn="base" hangingPunct="0">
              <a:spcBef>
                <a:spcPct val="0"/>
              </a:spcBef>
              <a:spcAft>
                <a:spcPct val="0"/>
              </a:spcAft>
              <a:defRPr>
                <a:solidFill>
                  <a:schemeClr val="tx1"/>
                </a:solidFill>
                <a:latin typeface="Verdana" charset="0"/>
                <a:ea typeface="宋体" charset="0"/>
              </a:defRPr>
            </a:lvl8pPr>
            <a:lvl9pPr marL="3886200" indent="-228600" eaLnBrk="0" fontAlgn="base" hangingPunct="0">
              <a:spcBef>
                <a:spcPct val="0"/>
              </a:spcBef>
              <a:spcAft>
                <a:spcPct val="0"/>
              </a:spcAft>
              <a:defRPr>
                <a:solidFill>
                  <a:schemeClr val="tx1"/>
                </a:solidFill>
                <a:latin typeface="Verdana" charset="0"/>
                <a:ea typeface="宋体" charset="0"/>
              </a:defRPr>
            </a:lvl9pPr>
          </a:lstStyle>
          <a:p>
            <a:pPr eaLnBrk="1" hangingPunct="1">
              <a:buClr>
                <a:srgbClr val="C00000"/>
              </a:buClr>
            </a:pPr>
            <a:r>
              <a:rPr lang="en-US" altLang="zh-CN" sz="3200"/>
              <a:t>How to measure the strength of </a:t>
            </a:r>
          </a:p>
          <a:p>
            <a:pPr eaLnBrk="1" hangingPunct="1">
              <a:buClr>
                <a:srgbClr val="C00000"/>
              </a:buClr>
            </a:pPr>
            <a:r>
              <a:rPr lang="en-US" altLang="zh-CN" sz="3200"/>
              <a:t>     </a:t>
            </a:r>
            <a:r>
              <a:rPr lang="en-US" altLang="zh-CN" sz="3200">
                <a:solidFill>
                  <a:srgbClr val="0000CC"/>
                </a:solidFill>
              </a:rPr>
              <a:t>human-chosen</a:t>
            </a:r>
            <a:r>
              <a:rPr lang="en-US" altLang="zh-CN" sz="3200"/>
              <a:t> passwords</a:t>
            </a:r>
            <a:r>
              <a:rPr lang="zh-CN" altLang="en-US" sz="3200"/>
              <a:t>？</a:t>
            </a:r>
            <a:endParaRPr lang="en-US" altLang="zh-CN" sz="3200"/>
          </a:p>
        </p:txBody>
      </p:sp>
      <p:sp>
        <p:nvSpPr>
          <p:cNvPr id="3" name="幻灯片编号占位符 2"/>
          <p:cNvSpPr>
            <a:spLocks noGrp="1"/>
          </p:cNvSpPr>
          <p:nvPr>
            <p:ph type="sldNum" sz="quarter" idx="10"/>
          </p:nvPr>
        </p:nvSpPr>
        <p:spPr/>
        <p:txBody>
          <a:bodyPr/>
          <a:lstStyle/>
          <a:p>
            <a:fld id="{453B06C2-024E-7641-98FF-91EC5AFEC9DB}" type="slidenum">
              <a:rPr lang="zh-CN" altLang="en-US" smtClean="0"/>
              <a:pPr/>
              <a:t>9</a:t>
            </a:fld>
            <a:endParaRPr lang="en-US" altLang="zh-CN"/>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4902</TotalTime>
  <Words>2685</Words>
  <Application>Microsoft Macintosh PowerPoint</Application>
  <PresentationFormat>全屏显示(4:3)</PresentationFormat>
  <Paragraphs>472</Paragraphs>
  <Slides>41</Slides>
  <Notes>40</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Profile</vt:lpstr>
      <vt:lpstr>幻灯片 1</vt:lpstr>
      <vt:lpstr>Outline  </vt:lpstr>
      <vt:lpstr>Outline  </vt:lpstr>
      <vt:lpstr>Password authentication</vt:lpstr>
      <vt:lpstr>Password registration</vt:lpstr>
      <vt:lpstr>PSMs from the wild</vt:lpstr>
      <vt:lpstr>PSMs from the wild(2)</vt:lpstr>
      <vt:lpstr>Some results about existing PSMs </vt:lpstr>
      <vt:lpstr>A Real-world problem  </vt:lpstr>
      <vt:lpstr>Outline  </vt:lpstr>
      <vt:lpstr>Our approach——user survey</vt:lpstr>
      <vt:lpstr>Demographic information</vt:lpstr>
      <vt:lpstr>Survey results （1）</vt:lpstr>
      <vt:lpstr>Survey results （2）</vt:lpstr>
      <vt:lpstr>Reveal an issue in existing PSMs</vt:lpstr>
      <vt:lpstr>Survey results （3）</vt:lpstr>
      <vt:lpstr>Survey results （4）</vt:lpstr>
      <vt:lpstr>Survey results （5）</vt:lpstr>
      <vt:lpstr>Outline  </vt:lpstr>
      <vt:lpstr>A large-scale analysis of                 real-world passwords  </vt:lpstr>
      <vt:lpstr>A large-scale analysis of                 real-world passwords (2)  </vt:lpstr>
      <vt:lpstr>A large-scale analysis of                 real-world passwords (2)  </vt:lpstr>
      <vt:lpstr>A large-scale analysis of                 real-world passwords (3)  </vt:lpstr>
      <vt:lpstr>Summary of our empirical analysis</vt:lpstr>
      <vt:lpstr>Outline  </vt:lpstr>
      <vt:lpstr>Comparison of existing PSMs</vt:lpstr>
      <vt:lpstr> </vt:lpstr>
      <vt:lpstr>Ideal PSM</vt:lpstr>
      <vt:lpstr>Accuracy of PSM</vt:lpstr>
      <vt:lpstr>Accuracy of PSM</vt:lpstr>
      <vt:lpstr> </vt:lpstr>
      <vt:lpstr>Our new PSM：</vt:lpstr>
      <vt:lpstr>PCFG: Probabilistic Context-free Grammar</vt:lpstr>
      <vt:lpstr>Our Fuzzy-PCFG</vt:lpstr>
      <vt:lpstr>Characteristic of Our fuzzyPSM</vt:lpstr>
      <vt:lpstr>Our Fuzzy-PCFG</vt:lpstr>
      <vt:lpstr> </vt:lpstr>
      <vt:lpstr> </vt:lpstr>
      <vt:lpstr>幻灯片 39</vt:lpstr>
      <vt:lpstr>Conclusion: </vt:lpstr>
      <vt:lpstr>幻灯片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wangdingding</cp:lastModifiedBy>
  <cp:revision>309</cp:revision>
  <dcterms:created xsi:type="dcterms:W3CDTF">2016-06-24T03:45:29Z</dcterms:created>
  <dcterms:modified xsi:type="dcterms:W3CDTF">2017-05-23T03:17:30Z</dcterms:modified>
</cp:coreProperties>
</file>